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</p:sldIdLst>
  <p:sldSz cx="5689600" cy="4140200"/>
  <p:notesSz cx="5689600" cy="4140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6" d="100"/>
          <a:sy n="176" d="100"/>
        </p:scale>
        <p:origin x="166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6720" y="1283462"/>
            <a:ext cx="4836160" cy="869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3440" y="2318512"/>
            <a:ext cx="3982720" cy="103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4480" y="952246"/>
            <a:ext cx="2474976" cy="2732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30144" y="952246"/>
            <a:ext cx="2474976" cy="2732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205" y="246424"/>
            <a:ext cx="4385188" cy="22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901" y="738098"/>
            <a:ext cx="4432300" cy="178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34464" y="3850386"/>
            <a:ext cx="1820672" cy="20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4480" y="3850386"/>
            <a:ext cx="1308608" cy="20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96512" y="3850386"/>
            <a:ext cx="1308608" cy="20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jp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jp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jp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g"/><Relationship Id="rId5" Type="http://schemas.openxmlformats.org/officeDocument/2006/relationships/image" Target="../media/image143.jpg"/><Relationship Id="rId10" Type="http://schemas.openxmlformats.org/officeDocument/2006/relationships/image" Target="../media/image148.jpg"/><Relationship Id="rId4" Type="http://schemas.openxmlformats.org/officeDocument/2006/relationships/image" Target="../media/image142.png"/><Relationship Id="rId9" Type="http://schemas.openxmlformats.org/officeDocument/2006/relationships/image" Target="../media/image14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jpg"/><Relationship Id="rId21" Type="http://schemas.openxmlformats.org/officeDocument/2006/relationships/image" Target="../media/image182.png"/><Relationship Id="rId7" Type="http://schemas.openxmlformats.org/officeDocument/2006/relationships/image" Target="../media/image168.jpg"/><Relationship Id="rId12" Type="http://schemas.openxmlformats.org/officeDocument/2006/relationships/image" Target="../media/image173.jp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image" Target="../media/image163.jp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jpg"/><Relationship Id="rId11" Type="http://schemas.openxmlformats.org/officeDocument/2006/relationships/image" Target="../media/image172.jpg"/><Relationship Id="rId24" Type="http://schemas.openxmlformats.org/officeDocument/2006/relationships/image" Target="../media/image185.png"/><Relationship Id="rId5" Type="http://schemas.openxmlformats.org/officeDocument/2006/relationships/image" Target="../media/image166.jp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10" Type="http://schemas.openxmlformats.org/officeDocument/2006/relationships/image" Target="../media/image171.jpg"/><Relationship Id="rId19" Type="http://schemas.openxmlformats.org/officeDocument/2006/relationships/image" Target="../media/image180.png"/><Relationship Id="rId4" Type="http://schemas.openxmlformats.org/officeDocument/2006/relationships/image" Target="../media/image165.jpg"/><Relationship Id="rId9" Type="http://schemas.openxmlformats.org/officeDocument/2006/relationships/image" Target="../media/image170.jp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1308100"/>
            <a:ext cx="3556000" cy="1057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9390" algn="ctr">
              <a:lnSpc>
                <a:spcPct val="130000"/>
              </a:lnSpc>
              <a:spcBef>
                <a:spcPts val="100"/>
              </a:spcBef>
            </a:pPr>
            <a:r>
              <a:rPr sz="1800" b="1" spc="2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sz="1800" b="1" spc="1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2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sz="1800" b="1" spc="1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2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 </a:t>
            </a:r>
            <a:r>
              <a:rPr sz="1800" b="1" spc="28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1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2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1800" b="1" spc="1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3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</a:t>
            </a:r>
            <a:r>
              <a:rPr sz="1800" b="1" spc="1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2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8820" y="3670300"/>
            <a:ext cx="17119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b="1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b="1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b="1" spc="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</a:t>
            </a:r>
            <a:r>
              <a:rPr sz="1000" b="1" spc="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Евича</a:t>
            </a:r>
            <a:r>
              <a:rPr sz="1000" b="1" spc="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Ю.Ю.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203" y="2147404"/>
            <a:ext cx="2408618" cy="14513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7928" y="2096317"/>
            <a:ext cx="2290014" cy="14119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9295" y="613688"/>
            <a:ext cx="4182110" cy="15906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800" spc="-85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8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 Black"/>
                <a:cs typeface="Arial Black"/>
              </a:rPr>
              <a:t>СЕБЕ</a:t>
            </a:r>
            <a:endParaRPr sz="800">
              <a:latin typeface="Arial Black"/>
              <a:cs typeface="Arial Black"/>
            </a:endParaRPr>
          </a:p>
          <a:p>
            <a:pPr marL="12700" marR="389890">
              <a:lnSpc>
                <a:spcPct val="120400"/>
              </a:lnSpc>
              <a:spcBef>
                <a:spcPts val="30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эвакуации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пострадавшего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необходимо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иметь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возможность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контролировать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обстановку,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также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состояние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пострадавшего.</a:t>
            </a:r>
            <a:endParaRPr sz="900">
              <a:latin typeface="Tahoma"/>
              <a:cs typeface="Tahoma"/>
            </a:endParaRPr>
          </a:p>
          <a:p>
            <a:pPr marL="113030" indent="-100330">
              <a:lnSpc>
                <a:spcPct val="100000"/>
              </a:lnSpc>
              <a:spcBef>
                <a:spcPts val="36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Левое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рукой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возьми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цевье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личное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оружие.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Правой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рукой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зафиксируй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оружие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лямку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снаряжения</a:t>
            </a:r>
            <a:endParaRPr sz="900">
              <a:latin typeface="Trebuchet MS"/>
              <a:cs typeface="Trebuchet MS"/>
            </a:endParaRPr>
          </a:p>
          <a:p>
            <a:pPr marL="112395" marR="5080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Грудь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должна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находиться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нижней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конечности,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которая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играет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роль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волокуш.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Начни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передвижение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укрытие.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900" b="1" spc="-10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случае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возникновения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опасности,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будь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готов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открыть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огонь.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9" y="584313"/>
            <a:ext cx="4230370" cy="15659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2.3.</a:t>
            </a:r>
            <a:r>
              <a:rPr sz="900" u="sng" spc="24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БОЕЦ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3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В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СОЗНАНИИ,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2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МОЖЕТ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ПЕРЕДВИГАТЬСЯ</a:t>
            </a:r>
            <a:endParaRPr sz="900">
              <a:latin typeface="Arial Black"/>
              <a:cs typeface="Arial Black"/>
            </a:endParaRPr>
          </a:p>
          <a:p>
            <a:pPr marL="112395" marR="530860" indent="-100330">
              <a:lnSpc>
                <a:spcPct val="120400"/>
              </a:lnSpc>
              <a:spcBef>
                <a:spcPts val="7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Уточнить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самочувствие,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характер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степень 	подвижности.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Подсказать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ему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последовательность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дальнейших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действий: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направление,</a:t>
            </a:r>
            <a:endParaRPr sz="900">
              <a:latin typeface="Trebuchet MS"/>
              <a:cs typeface="Trebuchet MS"/>
            </a:endParaRPr>
          </a:p>
          <a:p>
            <a:pPr marL="113664" marR="5080">
              <a:lnSpc>
                <a:spcPct val="120400"/>
              </a:lnSpc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куда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ему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нужно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ползти,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укрытие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рядом,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которое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ему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нужно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занять,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и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порядок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мероприятий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самопомощи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(жгут,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обезбол),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которые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надо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произвести.</a:t>
            </a:r>
            <a:endParaRPr sz="900">
              <a:latin typeface="Trebuchet MS"/>
              <a:cs typeface="Trebuchet MS"/>
            </a:endParaRPr>
          </a:p>
          <a:p>
            <a:pPr marL="112395" marR="89535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Активизировать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огневое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подавление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противника,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подготовиться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дальнейшей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561203"/>
            <a:ext cx="3119120" cy="318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11100"/>
              </a:lnSpc>
              <a:spcBef>
                <a:spcPts val="100"/>
              </a:spcBef>
            </a:pP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2.4.</a:t>
            </a:r>
            <a:r>
              <a:rPr sz="900" u="sng" spc="25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МАНИПУЛЯЦИИ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3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В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9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КРАСНОЙ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9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ЗОНЕ.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НАЛОЖЕНИЕ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spc="-3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900" u="sng" spc="-10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КРОВООСТАНАВЛИВАЮЩЕГО</a:t>
            </a:r>
            <a:r>
              <a:rPr sz="900" u="sng" spc="9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2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ЖГУТА</a:t>
            </a:r>
            <a:endParaRPr sz="900">
              <a:latin typeface="Arial Black"/>
              <a:cs typeface="Arial Black"/>
            </a:endParaRPr>
          </a:p>
          <a:p>
            <a:pPr marL="112395" marR="376555" indent="-100330">
              <a:lnSpc>
                <a:spcPct val="120400"/>
              </a:lnSpc>
              <a:spcBef>
                <a:spcPts val="43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Жгут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условиях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БД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красная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ED1B2E"/>
                </a:solidFill>
                <a:latin typeface="Tahoma"/>
                <a:cs typeface="Tahoma"/>
              </a:rPr>
              <a:t>зона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),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накладывается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оценки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характера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ранения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типа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endParaRPr sz="900">
              <a:latin typeface="Trebuchet MS"/>
              <a:cs typeface="Trebuchet MS"/>
            </a:endParaRPr>
          </a:p>
          <a:p>
            <a:pPr marL="113664" marR="186055">
              <a:lnSpc>
                <a:spcPct val="120400"/>
              </a:lnSpc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spc="-30" dirty="0">
                <a:solidFill>
                  <a:srgbClr val="ED1B2E"/>
                </a:solidFill>
                <a:latin typeface="Trebuchet MS"/>
                <a:cs typeface="Trebuchet MS"/>
              </a:rPr>
              <a:t>пострадавший</a:t>
            </a:r>
            <a:r>
              <a:rPr sz="900" spc="-4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ED1B2E"/>
                </a:solidFill>
                <a:latin typeface="Trebuchet MS"/>
                <a:cs typeface="Trebuchet MS"/>
              </a:rPr>
              <a:t>в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ED1B2E"/>
                </a:solidFill>
                <a:latin typeface="Trebuchet MS"/>
                <a:cs typeface="Trebuchet MS"/>
              </a:rPr>
              <a:t>одежде,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ED1B2E"/>
                </a:solidFill>
                <a:latin typeface="Trebuchet MS"/>
                <a:cs typeface="Trebuchet MS"/>
              </a:rPr>
              <a:t>огневой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ED1B2E"/>
                </a:solidFill>
                <a:latin typeface="Trebuchet MS"/>
                <a:cs typeface="Trebuchet MS"/>
              </a:rPr>
              <a:t>контакт.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ED1B2E"/>
                </a:solidFill>
                <a:latin typeface="Trebuchet MS"/>
                <a:cs typeface="Trebuchet MS"/>
              </a:rPr>
              <a:t>Невозможно </a:t>
            </a:r>
            <a:r>
              <a:rPr sz="900" spc="-30" dirty="0">
                <a:solidFill>
                  <a:srgbClr val="ED1B2E"/>
                </a:solidFill>
                <a:latin typeface="Trebuchet MS"/>
                <a:cs typeface="Trebuchet MS"/>
              </a:rPr>
              <a:t>качественно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ED1B2E"/>
                </a:solidFill>
                <a:latin typeface="Trebuchet MS"/>
                <a:cs typeface="Trebuchet MS"/>
              </a:rPr>
              <a:t>провести</a:t>
            </a:r>
            <a:r>
              <a:rPr sz="900" spc="-3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ED1B2E"/>
                </a:solidFill>
                <a:latin typeface="Trebuchet MS"/>
                <a:cs typeface="Trebuchet MS"/>
              </a:rPr>
              <a:t>осмотр</a:t>
            </a:r>
            <a:r>
              <a:rPr sz="900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ED1B2E"/>
                </a:solidFill>
                <a:latin typeface="Trebuchet MS"/>
                <a:cs typeface="Trebuchet MS"/>
              </a:rPr>
              <a:t>раневой</a:t>
            </a:r>
            <a:r>
              <a:rPr sz="900" spc="-3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ED1B2E"/>
                </a:solidFill>
                <a:latin typeface="Trebuchet MS"/>
                <a:cs typeface="Trebuchet MS"/>
              </a:rPr>
              <a:t>поверхности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).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900">
              <a:latin typeface="Trebuchet MS"/>
              <a:cs typeface="Trebuchet MS"/>
            </a:endParaRPr>
          </a:p>
          <a:p>
            <a:pPr marL="112395" marR="416559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Жгут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накладывается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близко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сердцу. 	</a:t>
            </a:r>
            <a:r>
              <a:rPr sz="900" b="1" spc="-125" dirty="0">
                <a:solidFill>
                  <a:srgbClr val="ED1B2E"/>
                </a:solidFill>
                <a:latin typeface="Tahoma"/>
                <a:cs typeface="Tahoma"/>
              </a:rPr>
              <a:t>НИЖНЯЯ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конечность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верхняя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треть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бедра. 	</a:t>
            </a:r>
            <a:r>
              <a:rPr sz="900" b="1" spc="-110" dirty="0">
                <a:solidFill>
                  <a:srgbClr val="ED1B2E"/>
                </a:solidFill>
                <a:latin typeface="Tahoma"/>
                <a:cs typeface="Tahoma"/>
              </a:rPr>
              <a:t>ВЕРХНЯЯ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конечность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верхняя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треть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плеча.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Время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наложения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жгута/турникета.</a:t>
            </a:r>
            <a:endParaRPr sz="900">
              <a:latin typeface="Tahoma"/>
              <a:cs typeface="Tahoma"/>
            </a:endParaRPr>
          </a:p>
          <a:p>
            <a:pPr marL="113664" marR="392430">
              <a:lnSpc>
                <a:spcPct val="120400"/>
              </a:lnSpc>
            </a:pP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Зимой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минут,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летом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час.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ВАЖНО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помнить,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остановка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жгутом,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крайняя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мера.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как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быстрее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удалить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жгут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конечности.</a:t>
            </a:r>
            <a:endParaRPr sz="900">
              <a:latin typeface="Trebuchet MS"/>
              <a:cs typeface="Trebuchet MS"/>
            </a:endParaRPr>
          </a:p>
          <a:p>
            <a:pPr marL="12700" marR="160655">
              <a:lnSpc>
                <a:spcPct val="120400"/>
              </a:lnSpc>
              <a:spcBef>
                <a:spcPts val="140"/>
              </a:spcBef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Проведя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остановку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кровотечения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жгутом,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укажи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время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наложения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лбу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или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щеке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раненого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маркером.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5204" y="807147"/>
            <a:ext cx="1337531" cy="624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5842" y="1485951"/>
            <a:ext cx="1139952" cy="20420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9" y="542790"/>
            <a:ext cx="411099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ранении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14" dirty="0">
                <a:solidFill>
                  <a:srgbClr val="231F20"/>
                </a:solidFill>
                <a:latin typeface="Tahoma"/>
                <a:cs typeface="Tahoma"/>
              </a:rPr>
              <a:t>шею,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необходимо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изолировать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раневой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канал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окружающей</a:t>
            </a:r>
            <a:r>
              <a:rPr sz="9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среды.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Воздух,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попавший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сосудистое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русло,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может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привести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воздушной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эмболии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раненый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погибнет.</a:t>
            </a:r>
            <a:endParaRPr sz="900">
              <a:latin typeface="Tahoma"/>
              <a:cs typeface="Tahoma"/>
            </a:endParaRPr>
          </a:p>
          <a:p>
            <a:pPr marL="113030" indent="-100330">
              <a:lnSpc>
                <a:spcPct val="100000"/>
              </a:lnSpc>
              <a:spcBef>
                <a:spcPts val="36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Зажми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место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ППИ,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распаковывая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его.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Зафиксируй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тампон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жгутом,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через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подмышечную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впадину.</a:t>
            </a:r>
            <a:endParaRPr sz="900">
              <a:latin typeface="Trebuchet MS"/>
              <a:cs typeface="Trebuchet MS"/>
            </a:endParaRPr>
          </a:p>
          <a:p>
            <a:pPr marL="112395" marR="36195" indent="-100330">
              <a:lnSpc>
                <a:spcPct val="120400"/>
              </a:lnSpc>
              <a:spcBef>
                <a:spcPts val="14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боец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без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сознания,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его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отсутствует,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придай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ему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устойчивое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боковое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положение.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151" y="1830029"/>
            <a:ext cx="1653854" cy="16979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504" y="1958851"/>
            <a:ext cx="2256495" cy="1569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88330" cy="540385"/>
            <a:chOff x="0" y="0"/>
            <a:chExt cx="5688330" cy="540385"/>
          </a:xfrm>
        </p:grpSpPr>
        <p:sp>
          <p:nvSpPr>
            <p:cNvPr id="3" name="object 3"/>
            <p:cNvSpPr/>
            <p:nvPr/>
          </p:nvSpPr>
          <p:spPr>
            <a:xfrm>
              <a:off x="5508002" y="0"/>
              <a:ext cx="180340" cy="540385"/>
            </a:xfrm>
            <a:custGeom>
              <a:avLst/>
              <a:gdLst/>
              <a:ahLst/>
              <a:cxnLst/>
              <a:rect l="l" t="t" r="r" b="b"/>
              <a:pathLst>
                <a:path w="180339" h="540385">
                  <a:moveTo>
                    <a:pt x="179997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179997" y="540003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508625" cy="540385"/>
            </a:xfrm>
            <a:custGeom>
              <a:avLst/>
              <a:gdLst/>
              <a:ahLst/>
              <a:cxnLst/>
              <a:rect l="l" t="t" r="r" b="b"/>
              <a:pathLst>
                <a:path w="5508625" h="540385">
                  <a:moveTo>
                    <a:pt x="5508002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508002" y="540003"/>
                  </a:lnTo>
                  <a:lnTo>
                    <a:pt x="5508002" y="0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99300" y="920790"/>
            <a:ext cx="1816100" cy="18415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отсутствии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сознания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20400"/>
              </a:lnSpc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раненого,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находясь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красной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зоне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имея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возможности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эвакуацию,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необходимо</a:t>
            </a:r>
            <a:r>
              <a:rPr sz="9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придать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ему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устойчивое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боковое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положение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или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перевернуть</a:t>
            </a:r>
            <a:endParaRPr sz="900">
              <a:latin typeface="Tahoma"/>
              <a:cs typeface="Tahoma"/>
            </a:endParaRPr>
          </a:p>
          <a:p>
            <a:pPr marL="12700" marR="53340">
              <a:lnSpc>
                <a:spcPct val="120400"/>
              </a:lnSpc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живот.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этом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случае,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рвотные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массы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самопроизвольно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выйдут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из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ротовой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полости,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корень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языка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будет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перекрывать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дыхательные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пути.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300" y="588201"/>
            <a:ext cx="36734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11100"/>
              </a:lnSpc>
              <a:spcBef>
                <a:spcPts val="100"/>
              </a:spcBef>
            </a:pP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2.5.</a:t>
            </a:r>
            <a:r>
              <a:rPr sz="900" u="sng" spc="25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ПРОФИЛАКТИКА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9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АСФИКСИИ.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ЗАПАДЕНИЕ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КОРНЯ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ЯЗЫКА.</a:t>
            </a:r>
            <a:r>
              <a:rPr sz="900" u="sng" spc="-2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spc="-2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900" u="sng" spc="-10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АСПИРАЦИЯ</a:t>
            </a: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РВОТНЫМИ</a:t>
            </a: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МАССАМИ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43999" y="899998"/>
            <a:ext cx="2362200" cy="2043430"/>
            <a:chOff x="2843999" y="899998"/>
            <a:chExt cx="2362200" cy="20434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3999" y="1330337"/>
              <a:ext cx="2361603" cy="16125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35209" y="1135684"/>
              <a:ext cx="375920" cy="495934"/>
            </a:xfrm>
            <a:custGeom>
              <a:avLst/>
              <a:gdLst/>
              <a:ahLst/>
              <a:cxnLst/>
              <a:rect l="l" t="t" r="r" b="b"/>
              <a:pathLst>
                <a:path w="375920" h="495935">
                  <a:moveTo>
                    <a:pt x="370649" y="0"/>
                  </a:moveTo>
                  <a:lnTo>
                    <a:pt x="0" y="492010"/>
                  </a:lnTo>
                  <a:lnTo>
                    <a:pt x="5080" y="495833"/>
                  </a:lnTo>
                  <a:lnTo>
                    <a:pt x="375729" y="3822"/>
                  </a:lnTo>
                  <a:lnTo>
                    <a:pt x="3706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605" y="1595844"/>
              <a:ext cx="71678" cy="817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44203" y="1513675"/>
              <a:ext cx="854075" cy="488950"/>
            </a:xfrm>
            <a:custGeom>
              <a:avLst/>
              <a:gdLst/>
              <a:ahLst/>
              <a:cxnLst/>
              <a:rect l="l" t="t" r="r" b="b"/>
              <a:pathLst>
                <a:path w="854075" h="488950">
                  <a:moveTo>
                    <a:pt x="3136" y="0"/>
                  </a:moveTo>
                  <a:lnTo>
                    <a:pt x="0" y="5524"/>
                  </a:lnTo>
                  <a:lnTo>
                    <a:pt x="850493" y="488886"/>
                  </a:lnTo>
                  <a:lnTo>
                    <a:pt x="853630" y="48337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4216" y="1964385"/>
              <a:ext cx="84277" cy="65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1600" y="899998"/>
              <a:ext cx="1121397" cy="3870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3721" y="1019810"/>
              <a:ext cx="916279" cy="678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0647" y="1096708"/>
              <a:ext cx="1020483" cy="671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4667" y="1135684"/>
              <a:ext cx="26271" cy="281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4820" y="1167600"/>
              <a:ext cx="892276" cy="72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7265" y="1167600"/>
              <a:ext cx="62502" cy="724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77941" y="990629"/>
            <a:ext cx="989330" cy="2616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indent="-21590" algn="ctr">
              <a:lnSpc>
                <a:spcPts val="600"/>
              </a:lnSpc>
              <a:spcBef>
                <a:spcPts val="170"/>
              </a:spcBef>
            </a:pP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Снижается</a:t>
            </a:r>
            <a:r>
              <a:rPr sz="550" spc="-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0" dirty="0">
                <a:solidFill>
                  <a:srgbClr val="161C21"/>
                </a:solidFill>
                <a:latin typeface="Tahoma"/>
                <a:cs typeface="Tahoma"/>
              </a:rPr>
              <a:t>тонус</a:t>
            </a:r>
            <a:r>
              <a:rPr sz="550" spc="-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подъязычных</a:t>
            </a:r>
            <a:r>
              <a:rPr sz="550" spc="-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мышц</a:t>
            </a:r>
            <a:r>
              <a:rPr sz="550" spc="50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зык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опускается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0" dirty="0">
                <a:solidFill>
                  <a:srgbClr val="161C21"/>
                </a:solidFill>
                <a:latin typeface="Tahoma"/>
                <a:cs typeface="Tahoma"/>
              </a:rPr>
              <a:t>на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0" dirty="0">
                <a:solidFill>
                  <a:srgbClr val="161C21"/>
                </a:solidFill>
                <a:latin typeface="Tahoma"/>
                <a:cs typeface="Tahoma"/>
              </a:rPr>
              <a:t>заднюю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стенку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65" dirty="0">
                <a:solidFill>
                  <a:srgbClr val="161C21"/>
                </a:solidFill>
                <a:latin typeface="Tahoma"/>
                <a:cs typeface="Tahoma"/>
              </a:rPr>
              <a:t>глотк</a:t>
            </a:r>
            <a:r>
              <a:rPr sz="550" spc="50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161C21"/>
                </a:solidFill>
                <a:latin typeface="Tahoma"/>
                <a:cs typeface="Tahoma"/>
              </a:rPr>
              <a:t>и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блокирует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доступ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воздуха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161C21"/>
                </a:solidFill>
                <a:latin typeface="Tahoma"/>
                <a:cs typeface="Tahoma"/>
              </a:rPr>
              <a:t>в</a:t>
            </a:r>
            <a:r>
              <a:rPr sz="550" spc="-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10" dirty="0">
                <a:solidFill>
                  <a:srgbClr val="161C21"/>
                </a:solidFill>
                <a:latin typeface="Tahoma"/>
                <a:cs typeface="Tahoma"/>
              </a:rPr>
              <a:t>легки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12796" y="1268996"/>
            <a:ext cx="986790" cy="387350"/>
            <a:chOff x="2512796" y="1268996"/>
            <a:chExt cx="986790" cy="38735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2796" y="1268996"/>
              <a:ext cx="986396" cy="3870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1650" y="1313561"/>
              <a:ext cx="907541" cy="3424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4076" y="1384198"/>
              <a:ext cx="249923" cy="724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43999" y="1384198"/>
              <a:ext cx="565912" cy="724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4521" y="1468716"/>
              <a:ext cx="299478" cy="641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43999" y="1468716"/>
              <a:ext cx="618045" cy="641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76207" y="1513674"/>
              <a:ext cx="204850" cy="953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3999" y="1558124"/>
              <a:ext cx="483222" cy="5091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570168" y="1359623"/>
            <a:ext cx="882650" cy="2616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0160">
              <a:lnSpc>
                <a:spcPts val="600"/>
              </a:lnSpc>
              <a:spcBef>
                <a:spcPts val="170"/>
              </a:spcBef>
            </a:pP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Угнетается</a:t>
            </a:r>
            <a:r>
              <a:rPr sz="550" spc="1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глотательный</a:t>
            </a:r>
            <a:r>
              <a:rPr sz="550" spc="2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45" dirty="0">
                <a:solidFill>
                  <a:srgbClr val="161C21"/>
                </a:solidFill>
                <a:latin typeface="Tahoma"/>
                <a:cs typeface="Tahoma"/>
              </a:rPr>
              <a:t>рефлекс</a:t>
            </a:r>
            <a:r>
              <a:rPr sz="550" spc="50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содержим</a:t>
            </a:r>
            <a:r>
              <a:rPr sz="550" spc="10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5" dirty="0">
                <a:solidFill>
                  <a:srgbClr val="161C21"/>
                </a:solidFill>
                <a:latin typeface="Tahoma"/>
                <a:cs typeface="Tahoma"/>
              </a:rPr>
              <a:t>е</a:t>
            </a:r>
            <a:r>
              <a:rPr sz="550" spc="-4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ротовой</a:t>
            </a:r>
            <a:r>
              <a:rPr sz="550" spc="-4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0" dirty="0">
                <a:solidFill>
                  <a:srgbClr val="161C21"/>
                </a:solidFill>
                <a:latin typeface="Tahoma"/>
                <a:cs typeface="Tahoma"/>
              </a:rPr>
              <a:t>полости</a:t>
            </a:r>
            <a:r>
              <a:rPr sz="550" spc="-4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може</a:t>
            </a:r>
            <a:endParaRPr sz="550">
              <a:latin typeface="Tahoma"/>
              <a:cs typeface="Tahoma"/>
            </a:endParaRPr>
          </a:p>
          <a:p>
            <a:pPr marL="207010">
              <a:lnSpc>
                <a:spcPts val="590"/>
              </a:lnSpc>
            </a:pPr>
            <a:r>
              <a:rPr sz="550" dirty="0">
                <a:solidFill>
                  <a:srgbClr val="161C21"/>
                </a:solidFill>
                <a:latin typeface="Tahoma"/>
                <a:cs typeface="Tahoma"/>
              </a:rPr>
              <a:t>ка</a:t>
            </a:r>
            <a:r>
              <a:rPr sz="550" spc="165" dirty="0">
                <a:solidFill>
                  <a:srgbClr val="161C21"/>
                </a:solidFill>
                <a:latin typeface="Tahoma"/>
                <a:cs typeface="Tahoma"/>
              </a:rPr>
              <a:t>  </a:t>
            </a:r>
            <a:r>
              <a:rPr sz="550" spc="-25" dirty="0">
                <a:solidFill>
                  <a:srgbClr val="161C21"/>
                </a:solidFill>
                <a:latin typeface="Tahoma"/>
                <a:cs typeface="Tahoma"/>
              </a:rPr>
              <a:t>тр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12694" y="1558125"/>
            <a:ext cx="1580515" cy="1970405"/>
            <a:chOff x="2912694" y="1558125"/>
            <a:chExt cx="1580515" cy="1970405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12694" y="1558125"/>
              <a:ext cx="102438" cy="5091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69602" y="2174405"/>
              <a:ext cx="409575" cy="1144905"/>
            </a:xfrm>
            <a:custGeom>
              <a:avLst/>
              <a:gdLst/>
              <a:ahLst/>
              <a:cxnLst/>
              <a:rect l="l" t="t" r="r" b="b"/>
              <a:pathLst>
                <a:path w="409575" h="1144904">
                  <a:moveTo>
                    <a:pt x="409333" y="1142669"/>
                  </a:moveTo>
                  <a:lnTo>
                    <a:pt x="25806" y="61302"/>
                  </a:lnTo>
                  <a:lnTo>
                    <a:pt x="34925" y="61010"/>
                  </a:lnTo>
                  <a:lnTo>
                    <a:pt x="55105" y="65938"/>
                  </a:lnTo>
                  <a:lnTo>
                    <a:pt x="698" y="0"/>
                  </a:lnTo>
                  <a:lnTo>
                    <a:pt x="0" y="85471"/>
                  </a:lnTo>
                  <a:lnTo>
                    <a:pt x="12547" y="68948"/>
                  </a:lnTo>
                  <a:lnTo>
                    <a:pt x="19824" y="63423"/>
                  </a:lnTo>
                  <a:lnTo>
                    <a:pt x="403352" y="1144790"/>
                  </a:lnTo>
                  <a:lnTo>
                    <a:pt x="409333" y="11426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7199" y="3079800"/>
              <a:ext cx="1245603" cy="4481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47072" y="3187509"/>
              <a:ext cx="1049121" cy="724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26243" y="3187509"/>
              <a:ext cx="32423" cy="724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6261" y="3269005"/>
              <a:ext cx="1010742" cy="671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5148" y="3269005"/>
              <a:ext cx="23787" cy="501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73081" y="3339909"/>
              <a:ext cx="995908" cy="7242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427770" y="2526881"/>
            <a:ext cx="737870" cy="19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85"/>
              </a:lnSpc>
              <a:spcBef>
                <a:spcPts val="100"/>
              </a:spcBef>
            </a:pPr>
            <a:r>
              <a:rPr sz="600" spc="-60" dirty="0">
                <a:solidFill>
                  <a:srgbClr val="003469"/>
                </a:solidFill>
                <a:latin typeface="Arial Black"/>
                <a:cs typeface="Arial Black"/>
              </a:rPr>
              <a:t>РВОТНЫЕ</a:t>
            </a:r>
            <a:r>
              <a:rPr sz="600" dirty="0">
                <a:solidFill>
                  <a:srgbClr val="003469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003469"/>
                </a:solidFill>
                <a:latin typeface="Arial Black"/>
                <a:cs typeface="Arial Black"/>
              </a:rPr>
              <a:t>МАССЫ</a:t>
            </a:r>
            <a:endParaRPr sz="600">
              <a:latin typeface="Arial Black"/>
              <a:cs typeface="Arial Black"/>
            </a:endParaRPr>
          </a:p>
          <a:p>
            <a:pPr marL="39370">
              <a:lnSpc>
                <a:spcPts val="625"/>
              </a:lnSpc>
            </a:pPr>
            <a:r>
              <a:rPr sz="550" spc="-85" dirty="0">
                <a:solidFill>
                  <a:srgbClr val="231F20"/>
                </a:solidFill>
                <a:latin typeface="Tahoma"/>
                <a:cs typeface="Tahoma"/>
              </a:rPr>
              <a:t>затекают</a:t>
            </a:r>
            <a:r>
              <a:rPr sz="5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5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231F20"/>
                </a:solidFill>
                <a:latin typeface="Tahoma"/>
                <a:cs typeface="Tahoma"/>
              </a:rPr>
              <a:t>трахеи</a:t>
            </a:r>
            <a:r>
              <a:rPr sz="5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5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Tahoma"/>
                <a:cs typeface="Tahoma"/>
              </a:rPr>
              <a:t>легкие</a:t>
            </a:r>
            <a:endParaRPr sz="5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30105" y="3162935"/>
            <a:ext cx="1078865" cy="2616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1750" marR="5080" indent="-19685" algn="just">
              <a:lnSpc>
                <a:spcPts val="600"/>
              </a:lnSpc>
              <a:spcBef>
                <a:spcPts val="170"/>
              </a:spcBef>
            </a:pP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Подавляется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защитный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кашлевой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рефлекс.</a:t>
            </a:r>
            <a:r>
              <a:rPr sz="550" spc="-55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Попавшие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95" dirty="0">
                <a:solidFill>
                  <a:srgbClr val="161C21"/>
                </a:solidFill>
                <a:latin typeface="Tahoma"/>
                <a:cs typeface="Tahoma"/>
              </a:rPr>
              <a:t>в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трахею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рвотные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массы,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кровь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161C21"/>
                </a:solidFill>
                <a:latin typeface="Tahoma"/>
                <a:cs typeface="Tahoma"/>
              </a:rPr>
              <a:t>и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слюна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не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могут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5" dirty="0">
                <a:solidFill>
                  <a:srgbClr val="161C21"/>
                </a:solidFill>
                <a:latin typeface="Tahoma"/>
                <a:cs typeface="Tahoma"/>
              </a:rPr>
              <a:t>быть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80" dirty="0">
                <a:solidFill>
                  <a:srgbClr val="161C21"/>
                </a:solidFill>
                <a:latin typeface="Tahoma"/>
                <a:cs typeface="Tahoma"/>
              </a:rPr>
              <a:t>удалены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100" dirty="0">
                <a:solidFill>
                  <a:srgbClr val="161C21"/>
                </a:solidFill>
                <a:latin typeface="Tahoma"/>
                <a:cs typeface="Tahoma"/>
              </a:rPr>
              <a:t>с</a:t>
            </a:r>
            <a:r>
              <a:rPr sz="550" spc="-60" dirty="0">
                <a:solidFill>
                  <a:srgbClr val="161C21"/>
                </a:solidFill>
                <a:latin typeface="Tahoma"/>
                <a:cs typeface="Tahoma"/>
              </a:rPr>
              <a:t> </a:t>
            </a:r>
            <a:r>
              <a:rPr sz="550" spc="-75" dirty="0">
                <a:solidFill>
                  <a:srgbClr val="161C21"/>
                </a:solidFill>
                <a:latin typeface="Tahoma"/>
                <a:cs typeface="Tahoma"/>
              </a:rPr>
              <a:t>кашлем</a:t>
            </a:r>
            <a:endParaRPr sz="55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32834" y="3437623"/>
            <a:ext cx="474446" cy="3702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99299" y="2972795"/>
            <a:ext cx="1965325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Раненый,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находящийся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без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сознания</a:t>
            </a:r>
            <a:r>
              <a:rPr sz="900" b="1" spc="50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10" dirty="0">
                <a:solidFill>
                  <a:srgbClr val="ED1B2E"/>
                </a:solidFill>
                <a:latin typeface="Tahoma"/>
                <a:cs typeface="Tahoma"/>
              </a:rPr>
              <a:t>лежа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спине,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часто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погибает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течении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30" dirty="0">
                <a:solidFill>
                  <a:srgbClr val="ED1B2E"/>
                </a:solidFill>
                <a:latin typeface="Tahoma"/>
                <a:cs typeface="Tahoma"/>
              </a:rPr>
              <a:t>5-</a:t>
            </a:r>
            <a:r>
              <a:rPr sz="900" b="1" spc="-125" dirty="0">
                <a:solidFill>
                  <a:srgbClr val="ED1B2E"/>
                </a:solidFill>
                <a:latin typeface="Tahoma"/>
                <a:cs typeface="Tahoma"/>
              </a:rPr>
              <a:t>10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минут.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16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899" y="575466"/>
            <a:ext cx="4432300" cy="21240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2550" baseline="-9803" dirty="0">
                <a:solidFill>
                  <a:srgbClr val="ED1B2E"/>
                </a:solidFill>
                <a:latin typeface="Wingdings"/>
                <a:cs typeface="Wingdings"/>
              </a:rPr>
              <a:t></a:t>
            </a:r>
            <a:r>
              <a:rPr sz="2550" baseline="-9803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Основные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действия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жёлтой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зоне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делятся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две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группы:</a:t>
            </a:r>
            <a:endParaRPr sz="900">
              <a:latin typeface="Tahoma"/>
              <a:cs typeface="Tahoma"/>
            </a:endParaRPr>
          </a:p>
          <a:p>
            <a:pPr marL="393700" marR="140335" indent="-139700">
              <a:lnSpc>
                <a:spcPct val="120400"/>
              </a:lnSpc>
              <a:spcBef>
                <a:spcPts val="125"/>
              </a:spcBef>
            </a:pPr>
            <a:r>
              <a:rPr sz="900" b="1" spc="-120" dirty="0">
                <a:solidFill>
                  <a:srgbClr val="ED1B2E"/>
                </a:solidFill>
                <a:latin typeface="Tahoma"/>
                <a:cs typeface="Tahoma"/>
              </a:rPr>
              <a:t>а).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Необходимые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часто,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практически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всегда:</a:t>
            </a:r>
            <a:r>
              <a:rPr sz="900" b="1" spc="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беглый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осмотр,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обезболивание,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остановка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кровотечения,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иммобилизация.</a:t>
            </a:r>
            <a:endParaRPr sz="900">
              <a:latin typeface="Tahoma"/>
              <a:cs typeface="Tahoma"/>
            </a:endParaRPr>
          </a:p>
          <a:p>
            <a:pPr marL="400050" marR="30480" indent="-146685">
              <a:lnSpc>
                <a:spcPct val="120400"/>
              </a:lnSpc>
              <a:spcBef>
                <a:spcPts val="140"/>
              </a:spcBef>
            </a:pPr>
            <a:r>
              <a:rPr sz="900" b="1" spc="-110" dirty="0">
                <a:solidFill>
                  <a:srgbClr val="ED1B2E"/>
                </a:solidFill>
                <a:latin typeface="Tahoma"/>
                <a:cs typeface="Tahoma"/>
              </a:rPr>
              <a:t>б).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Необходимые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гораздо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Tahoma"/>
                <a:cs typeface="Tahoma"/>
              </a:rPr>
              <a:t>реже: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лечение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контузии,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обеспечение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проходимости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(очистка)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верхних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дыхательных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путей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вентиляции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лёгких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(устранение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пневмоторакса),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лечение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ожогов.</a:t>
            </a:r>
            <a:endParaRPr sz="900">
              <a:latin typeface="Tahoma"/>
              <a:cs typeface="Tahoma"/>
            </a:endParaRPr>
          </a:p>
          <a:p>
            <a:pPr marL="38100">
              <a:lnSpc>
                <a:spcPts val="2025"/>
              </a:lnSpc>
            </a:pPr>
            <a:r>
              <a:rPr sz="2550" baseline="-9803" dirty="0">
                <a:solidFill>
                  <a:srgbClr val="ED1B2E"/>
                </a:solidFill>
                <a:latin typeface="Wingdings"/>
                <a:cs typeface="Wingdings"/>
              </a:rPr>
              <a:t></a:t>
            </a:r>
            <a:r>
              <a:rPr sz="2550" spc="97" baseline="-9803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Дополнительные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действия,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которые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предпочтительнее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производить</a:t>
            </a:r>
            <a:endParaRPr sz="900">
              <a:latin typeface="Tahoma"/>
              <a:cs typeface="Tahoma"/>
            </a:endParaRPr>
          </a:p>
          <a:p>
            <a:pPr marL="277495">
              <a:lnSpc>
                <a:spcPct val="100000"/>
              </a:lnSpc>
              <a:spcBef>
                <a:spcPts val="60"/>
              </a:spcBef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зелёной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зоне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5" dirty="0">
                <a:solidFill>
                  <a:srgbClr val="231F20"/>
                </a:solidFill>
                <a:latin typeface="Tahoma"/>
                <a:cs typeface="Tahoma"/>
              </a:rPr>
              <a:t>(но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крайней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необходимости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они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могут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быть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произведены</a:t>
            </a:r>
            <a:endParaRPr sz="900">
              <a:latin typeface="Tahoma"/>
              <a:cs typeface="Tahoma"/>
            </a:endParaRPr>
          </a:p>
          <a:p>
            <a:pPr marL="277495" marR="99060">
              <a:lnSpc>
                <a:spcPct val="120400"/>
              </a:lnSpc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жёлтой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Tahoma"/>
                <a:cs typeface="Tahoma"/>
              </a:rPr>
              <a:t>зоне):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профилактика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гипотермии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(переохлаждения),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инфузионная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терапия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(постановка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капельницы),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том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числе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внутрикостно,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Tahoma"/>
                <a:cs typeface="Tahoma"/>
              </a:rPr>
              <a:t>СЛР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(сердечно-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лёгочная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реанимация).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99299" y="535712"/>
            <a:ext cx="4382135" cy="32111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2090" lvl="1" indent="-203200">
              <a:lnSpc>
                <a:spcPct val="100000"/>
              </a:lnSpc>
              <a:spcBef>
                <a:spcPts val="420"/>
              </a:spcBef>
              <a:buSzPct val="83333"/>
              <a:buAutoNum type="arabicPeriod"/>
              <a:tabLst>
                <a:tab pos="212090" algn="l"/>
              </a:tabLst>
            </a:pPr>
            <a:r>
              <a:rPr sz="900" u="sng" spc="36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БЕГЛЫЙ</a:t>
            </a:r>
            <a:r>
              <a:rPr sz="900" u="sng" spc="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ОСМОТР</a:t>
            </a:r>
            <a:endParaRPr sz="900">
              <a:latin typeface="Arial Black"/>
              <a:cs typeface="Arial Black"/>
            </a:endParaRPr>
          </a:p>
          <a:p>
            <a:pPr marL="112395" marR="5715" lvl="2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Прежде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всего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убедитесь,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риск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возобновления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вам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прицельного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огня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миними-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зирован.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Крайне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желательно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перетащить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складку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местности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(овраг,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во-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ронка)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самому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находиться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п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ней,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использовать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другие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укры-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тия.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Помним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наблюдения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(и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ударов)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БПЛА,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стараемся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находиться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	под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кронами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деревьев,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кустарником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далее.</a:t>
            </a:r>
            <a:endParaRPr sz="900">
              <a:latin typeface="Trebuchet MS"/>
              <a:cs typeface="Trebuchet MS"/>
            </a:endParaRPr>
          </a:p>
          <a:p>
            <a:pPr marL="112395" marR="5080" lvl="2" indent="-100330" algn="just">
              <a:lnSpc>
                <a:spcPct val="120400"/>
              </a:lnSpc>
              <a:spcBef>
                <a:spcPts val="28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Помните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том,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противник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ведёт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наблюдение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только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видео,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инфракрас-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ном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диапазоне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(ночью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применением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приборов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ПНВ)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осуществляет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контроль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радиоэфира.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Минимизируйте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вероятность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Вашего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обнаружения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перечис-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ленных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диапазонах.</a:t>
            </a:r>
            <a:endParaRPr sz="900">
              <a:latin typeface="Trebuchet MS"/>
              <a:cs typeface="Trebuchet MS"/>
            </a:endParaRPr>
          </a:p>
          <a:p>
            <a:pPr marL="112395" marR="5715" lvl="2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Обеспечиваем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периметр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безопасности: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пока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один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работает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раненым,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кто-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дол- 	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жен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вести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наблюдение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обстановкой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вокруг,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том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числе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воздухом.</a:t>
            </a:r>
            <a:endParaRPr sz="900">
              <a:latin typeface="Trebuchet MS"/>
              <a:cs typeface="Trebuchet MS"/>
            </a:endParaRPr>
          </a:p>
          <a:p>
            <a:pPr marL="112395" marR="5715" lvl="2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крайней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оказывайте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раненому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двумя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более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бойца-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ми.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Групповую цель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противнику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гораздо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легче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обнаружить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соблазн нанесения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удара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существенно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выше.</a:t>
            </a:r>
            <a:endParaRPr sz="900">
              <a:latin typeface="Trebuchet MS"/>
              <a:cs typeface="Trebuchet MS"/>
            </a:endParaRPr>
          </a:p>
          <a:p>
            <a:pPr marL="112395" marR="133350" lvl="2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Продолжайте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оказание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того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момента,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котором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закончили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красной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	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зоне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18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560784"/>
            <a:ext cx="4381500" cy="31864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00"/>
              </a:spcBef>
              <a:buClr>
                <a:srgbClr val="ED1B2E"/>
              </a:buClr>
              <a:tabLst>
                <a:tab pos="113030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осмотре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важно:</a:t>
            </a:r>
            <a:endParaRPr sz="900" dirty="0">
              <a:latin typeface="Trebuchet MS"/>
              <a:cs typeface="Trebuchet MS"/>
            </a:endParaRPr>
          </a:p>
          <a:p>
            <a:pPr marL="327660" marR="294005" lvl="1" indent="-171450" algn="just">
              <a:lnSpc>
                <a:spcPct val="1204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sz="900" dirty="0" err="1">
                <a:solidFill>
                  <a:srgbClr val="231F20"/>
                </a:solidFill>
                <a:latin typeface="Trebuchet MS"/>
                <a:cs typeface="Trebuchet MS"/>
              </a:rPr>
              <a:t>Выявить</a:t>
            </a:r>
            <a:r>
              <a:rPr lang="ru-RU"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 err="1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900" spc="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возможные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повреждения,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замеченные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ввиду</a:t>
            </a:r>
            <a:r>
              <a:rPr sz="900" spc="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спешки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красной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зоне.</a:t>
            </a:r>
            <a:endParaRPr sz="900" dirty="0">
              <a:latin typeface="Trebuchet MS"/>
              <a:cs typeface="Trebuchet MS"/>
            </a:endParaRPr>
          </a:p>
          <a:p>
            <a:pPr marL="327660" marR="292735" indent="-171450" algn="just">
              <a:lnSpc>
                <a:spcPct val="120400"/>
              </a:lnSpc>
              <a:buFont typeface="Arial" panose="020B0604020202020204" pitchFamily="34" charset="0"/>
              <a:buChar char="•"/>
            </a:pPr>
            <a:r>
              <a:rPr sz="900" spc="-30" dirty="0" err="1">
                <a:solidFill>
                  <a:srgbClr val="231F20"/>
                </a:solidFill>
                <a:latin typeface="Trebuchet MS"/>
                <a:cs typeface="Trebuchet MS"/>
              </a:rPr>
              <a:t>Заметить</a:t>
            </a:r>
            <a:r>
              <a:rPr lang="ru-RU" sz="9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 err="1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возможные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ошибки</a:t>
            </a: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недочёты</a:t>
            </a: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ходе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проведенных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красной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зоне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манипуляций.</a:t>
            </a:r>
            <a:endParaRPr sz="900" dirty="0">
              <a:latin typeface="Trebuchet MS"/>
              <a:cs typeface="Trebuchet MS"/>
            </a:endParaRPr>
          </a:p>
          <a:p>
            <a:pPr marL="327660" marR="292735" indent="-171450" algn="just">
              <a:lnSpc>
                <a:spcPct val="120400"/>
              </a:lnSpc>
              <a:buFont typeface="Arial" panose="020B0604020202020204" pitchFamily="34" charset="0"/>
              <a:buChar char="•"/>
            </a:pPr>
            <a:r>
              <a:rPr sz="900" spc="-25" dirty="0" err="1">
                <a:solidFill>
                  <a:srgbClr val="231F20"/>
                </a:solidFill>
                <a:latin typeface="Trebuchet MS"/>
                <a:cs typeface="Trebuchet MS"/>
              </a:rPr>
              <a:t>Наметить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чёткую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тактику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последующего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оказания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помощи,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исходя</a:t>
            </a:r>
            <a:r>
              <a:rPr sz="9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характера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повреждений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(медицинский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аспект)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общей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боевой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обстановки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(тактический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аспект).</a:t>
            </a:r>
            <a:endParaRPr sz="900" dirty="0">
              <a:latin typeface="Trebuchet MS"/>
              <a:cs typeface="Trebuchet MS"/>
            </a:endParaRPr>
          </a:p>
          <a:p>
            <a:pPr marL="327660" marR="292735" indent="-171450" algn="just">
              <a:lnSpc>
                <a:spcPct val="120400"/>
              </a:lnSpc>
              <a:buFont typeface="Arial" panose="020B0604020202020204" pitchFamily="34" charset="0"/>
              <a:buChar char="•"/>
            </a:pPr>
            <a:r>
              <a:rPr sz="900" spc="-25" dirty="0" err="1">
                <a:solidFill>
                  <a:srgbClr val="231F20"/>
                </a:solidFill>
                <a:latin typeface="Trebuchet MS"/>
                <a:cs typeface="Trebuchet MS"/>
              </a:rPr>
              <a:t>Последовательно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спешки)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осуществить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намеченные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мероприятия.</a:t>
            </a:r>
            <a:endParaRPr sz="900" dirty="0">
              <a:latin typeface="Trebuchet MS"/>
              <a:cs typeface="Trebuchet MS"/>
            </a:endParaRPr>
          </a:p>
          <a:p>
            <a:pPr marL="327660" marR="292735" indent="-171450" algn="just">
              <a:lnSpc>
                <a:spcPct val="120400"/>
              </a:lnSpc>
              <a:buFont typeface="Arial" panose="020B0604020202020204" pitchFamily="34" charset="0"/>
              <a:buChar char="•"/>
            </a:pPr>
            <a:r>
              <a:rPr sz="900" dirty="0" err="1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оказании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помощи,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особенно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ситуациях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сильного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стресса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(работа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тылу</a:t>
            </a:r>
            <a:r>
              <a:rPr sz="900" spc="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противника,</a:t>
            </a:r>
            <a:r>
              <a:rPr sz="900" spc="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плотный</a:t>
            </a:r>
            <a:r>
              <a:rPr sz="900" spc="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точный</a:t>
            </a:r>
            <a:r>
              <a:rPr sz="900" spc="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обстрел,</a:t>
            </a:r>
            <a:r>
              <a:rPr sz="900" spc="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большое</a:t>
            </a:r>
            <a:r>
              <a:rPr sz="9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количество раненых)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рекомендуем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осмотром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два-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три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глубоких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вдоха-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выдоха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(или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иную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систему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быстрой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психологической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стабилизации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она у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Вас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есть).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Быстрота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Ваших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действий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существенно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возрастёт,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количество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ошибок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уменьшится.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19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578790"/>
            <a:ext cx="4381500" cy="316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Обязательно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оповестить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своё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непосредственное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командование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чии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раненого, его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состоянии,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степени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срочности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Обычно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данную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зону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	транспорт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заходит,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однако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возможны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исключения.</a:t>
            </a:r>
            <a:endParaRPr sz="900">
              <a:latin typeface="Trebuchet MS"/>
              <a:cs typeface="Trebuchet MS"/>
            </a:endParaRPr>
          </a:p>
          <a:p>
            <a:pPr marL="120650" marR="5080" algn="just">
              <a:lnSpc>
                <a:spcPct val="120400"/>
              </a:lnSpc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Именно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этапе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осмотра вам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уже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обдумывать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стратегию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ваших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даль- нейших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действий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данной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зоне.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Основной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вопрос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стратегии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(порядка действий):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сколько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какие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мероприятия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производим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данной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зоне,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какие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мероприятия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от-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кладываем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зоны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На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решение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влияют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факторы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медицинские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(состоя-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ние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раненого)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тактические.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Медицинские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факторы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 marL="450850" marR="292735" indent="-150495" algn="just">
              <a:lnSpc>
                <a:spcPct val="118800"/>
              </a:lnSpc>
              <a:spcBef>
                <a:spcPts val="350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</a:t>
            </a:r>
            <a:r>
              <a:rPr sz="900" spc="155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Ранение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75" baseline="3086" dirty="0">
                <a:solidFill>
                  <a:srgbClr val="231F20"/>
                </a:solidFill>
                <a:latin typeface="Trebuchet MS"/>
                <a:cs typeface="Trebuchet MS"/>
              </a:rPr>
              <a:t>тяжёлое,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оказания</a:t>
            </a:r>
            <a:r>
              <a:rPr sz="1350" spc="-17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первой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1350" spc="-17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раненый</a:t>
            </a:r>
            <a:r>
              <a:rPr sz="1350" spc="-16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мо-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жет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сам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(или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минимальной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помощью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виде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одного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сопровождающего)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добраться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зону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самый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простой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вариант.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оказываете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быстро.</a:t>
            </a:r>
            <a:endParaRPr sz="900">
              <a:latin typeface="Trebuchet MS"/>
              <a:cs typeface="Trebuchet MS"/>
            </a:endParaRPr>
          </a:p>
          <a:p>
            <a:pPr marL="450850" marR="292735" indent="-150495" algn="just">
              <a:lnSpc>
                <a:spcPct val="118100"/>
              </a:lnSpc>
              <a:spcBef>
                <a:spcPts val="35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</a:t>
            </a:r>
            <a:r>
              <a:rPr sz="900" spc="150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Ранение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75" baseline="3086" dirty="0">
                <a:solidFill>
                  <a:srgbClr val="231F20"/>
                </a:solidFill>
                <a:latin typeface="Trebuchet MS"/>
                <a:cs typeface="Trebuchet MS"/>
              </a:rPr>
              <a:t>тяжёлое,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боец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60" baseline="3086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много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времени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находиться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по-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левых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условиях,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жизнь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здоровье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вне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непосредственной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опасно-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сти.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передвигаться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может.</a:t>
            </a:r>
            <a:endParaRPr sz="900">
              <a:latin typeface="Trebuchet MS"/>
              <a:cs typeface="Trebuchet MS"/>
            </a:endParaRPr>
          </a:p>
          <a:p>
            <a:pPr marL="450850" marR="293370" indent="-150495" algn="just">
              <a:lnSpc>
                <a:spcPct val="115700"/>
              </a:lnSpc>
              <a:spcBef>
                <a:spcPts val="38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</a:t>
            </a:r>
            <a:r>
              <a:rPr sz="900" spc="290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60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Раненый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97" baseline="3086" dirty="0">
                <a:solidFill>
                  <a:srgbClr val="231F20"/>
                </a:solidFill>
                <a:latin typeface="Trebuchet MS"/>
                <a:cs typeface="Trebuchet MS"/>
              </a:rPr>
              <a:t>тяжёлый,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35" baseline="3086" dirty="0">
                <a:solidFill>
                  <a:srgbClr val="231F20"/>
                </a:solidFill>
                <a:latin typeface="Trebuchet MS"/>
                <a:cs typeface="Trebuchet MS"/>
              </a:rPr>
              <a:t>сам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52" baseline="3086" dirty="0">
                <a:solidFill>
                  <a:srgbClr val="231F20"/>
                </a:solidFill>
                <a:latin typeface="Trebuchet MS"/>
                <a:cs typeface="Trebuchet MS"/>
              </a:rPr>
              <a:t>передвигаться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7" baseline="3086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350" spc="5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27" baseline="3086" dirty="0">
                <a:solidFill>
                  <a:srgbClr val="231F20"/>
                </a:solidFill>
                <a:latin typeface="Trebuchet MS"/>
                <a:cs typeface="Trebuchet MS"/>
              </a:rPr>
              <a:t>может,</a:t>
            </a:r>
            <a:r>
              <a:rPr sz="1350" spc="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60" baseline="3086" dirty="0">
                <a:solidFill>
                  <a:srgbClr val="231F20"/>
                </a:solidFill>
                <a:latin typeface="Trebuchet MS"/>
                <a:cs typeface="Trebuchet MS"/>
              </a:rPr>
              <a:t>необходима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12" baseline="3086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срочная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эвакуация.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9" y="563433"/>
            <a:ext cx="4273550" cy="31838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Факторы</a:t>
            </a:r>
            <a:r>
              <a:rPr sz="9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тактические</a:t>
            </a:r>
            <a:r>
              <a:rPr sz="9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и </a:t>
            </a:r>
            <a:r>
              <a:rPr sz="9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логистические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 marL="342900" marR="293370" indent="-150495" algn="just">
              <a:lnSpc>
                <a:spcPct val="115700"/>
              </a:lnSpc>
              <a:spcBef>
                <a:spcPts val="38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</a:t>
            </a:r>
            <a:r>
              <a:rPr sz="900" spc="85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Огневое</a:t>
            </a:r>
            <a:r>
              <a:rPr sz="1350" spc="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воздействие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противника.</a:t>
            </a:r>
            <a:r>
              <a:rPr sz="1350" spc="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Мощный</a:t>
            </a:r>
            <a:r>
              <a:rPr sz="1350" spc="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обстрел,</a:t>
            </a:r>
            <a:r>
              <a:rPr sz="1350" spc="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слабый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обстрел,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полная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тишина.</a:t>
            </a:r>
            <a:endParaRPr sz="900">
              <a:latin typeface="Trebuchet MS"/>
              <a:cs typeface="Trebuchet MS"/>
            </a:endParaRPr>
          </a:p>
          <a:p>
            <a:pPr marL="342900" marR="294005" indent="-150495" algn="just">
              <a:lnSpc>
                <a:spcPct val="115700"/>
              </a:lnSpc>
              <a:spcBef>
                <a:spcPts val="38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</a:t>
            </a:r>
            <a:r>
              <a:rPr sz="900" spc="95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Активность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противника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близость.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Противник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глухой</a:t>
            </a:r>
            <a:r>
              <a:rPr sz="1350" spc="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обороне,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возможна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атака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противника,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противник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ведёт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наступление.</a:t>
            </a:r>
            <a:endParaRPr sz="900">
              <a:latin typeface="Trebuchet MS"/>
              <a:cs typeface="Trebuchet MS"/>
            </a:endParaRPr>
          </a:p>
          <a:p>
            <a:pPr marL="342900" marR="292100" indent="-150495" algn="just">
              <a:lnSpc>
                <a:spcPct val="119700"/>
              </a:lnSpc>
              <a:spcBef>
                <a:spcPts val="340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</a:t>
            </a:r>
            <a:r>
              <a:rPr sz="900" spc="100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Количество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подготовленных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тактических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медиков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подразделении</a:t>
            </a:r>
            <a:r>
              <a:rPr sz="1350" spc="3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75" baseline="3086" dirty="0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степень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подготовки.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Есть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возможность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назначить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кого-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них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сопровождения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боевого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порядка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подразделения?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нужно,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чтоб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строю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подразделения,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ве- дущего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бой,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остался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кто-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медицинской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подготовкой,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способный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оказывать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остальным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бойцам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Соответству-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ет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ли</a:t>
            </a:r>
            <a:r>
              <a:rPr sz="9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уровень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подготовки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сопровождающих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тяжести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состояния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эвакуи- руемого?</a:t>
            </a:r>
            <a:endParaRPr sz="900">
              <a:latin typeface="Trebuchet MS"/>
              <a:cs typeface="Trebuchet MS"/>
            </a:endParaRPr>
          </a:p>
          <a:p>
            <a:pPr marL="342900" marR="294640" indent="-150495" algn="just">
              <a:lnSpc>
                <a:spcPct val="115700"/>
              </a:lnSpc>
              <a:spcBef>
                <a:spcPts val="38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</a:t>
            </a:r>
            <a:r>
              <a:rPr sz="900" spc="155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уровень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подготовки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медиков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эвакуационной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зоне.</a:t>
            </a:r>
            <a:r>
              <a:rPr sz="1350" spc="-150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231F20"/>
                </a:solidFill>
                <a:latin typeface="Trebuchet MS"/>
                <a:cs typeface="Trebuchet MS"/>
              </a:rPr>
              <a:t>Соответ-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ствует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уровень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подготовки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тяжести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состояния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эвакуируемого?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299" y="561199"/>
            <a:ext cx="4382135" cy="234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8875" marR="751205" indent="-400685">
              <a:lnSpc>
                <a:spcPct val="108300"/>
              </a:lnSpc>
              <a:spcBef>
                <a:spcPts val="100"/>
              </a:spcBef>
            </a:pPr>
            <a:r>
              <a:rPr sz="1000" spc="-145" dirty="0">
                <a:solidFill>
                  <a:srgbClr val="231F20"/>
                </a:solidFill>
                <a:latin typeface="Arial Black"/>
                <a:cs typeface="Arial Black"/>
              </a:rPr>
              <a:t>1.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 Black"/>
                <a:cs typeface="Arial Black"/>
              </a:rPr>
              <a:t>ТАКТИЧЕСКАЯ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 Black"/>
                <a:cs typeface="Arial Black"/>
              </a:rPr>
              <a:t>МЕДИЦИНА,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 Black"/>
                <a:cs typeface="Arial Black"/>
              </a:rPr>
              <a:t>ОПРЕДЕЛЕНИЕ. </a:t>
            </a:r>
            <a:r>
              <a:rPr sz="1000" spc="-135" dirty="0">
                <a:solidFill>
                  <a:srgbClr val="231F20"/>
                </a:solidFill>
                <a:latin typeface="Arial Black"/>
                <a:cs typeface="Arial Black"/>
              </a:rPr>
              <a:t>ПОНЯТИЕ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 Black"/>
                <a:cs typeface="Arial Black"/>
              </a:rPr>
              <a:t>О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 Black"/>
                <a:cs typeface="Arial Black"/>
              </a:rPr>
              <a:t>ЗОНАХ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ОПАСНОСТИ</a:t>
            </a:r>
            <a:endParaRPr sz="1000">
              <a:latin typeface="Arial Black"/>
              <a:cs typeface="Arial Black"/>
            </a:endParaRPr>
          </a:p>
          <a:p>
            <a:pPr marL="12700" marR="5080" indent="635" algn="just">
              <a:lnSpc>
                <a:spcPct val="120400"/>
              </a:lnSpc>
              <a:spcBef>
                <a:spcPts val="795"/>
              </a:spcBef>
            </a:pP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ТАКТИЧЕСКАЯ</a:t>
            </a:r>
            <a:r>
              <a:rPr sz="9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МЕДИЦИНА</a:t>
            </a:r>
            <a:r>
              <a:rPr sz="90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совокупность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медицинских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тактических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меропри-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ятий,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проводимых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непосредственно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поле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боя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всем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протяжении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догоспитально-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го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этапа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оказания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первой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расширенной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первой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раненому,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направленных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устранение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угрожающих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жизни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состояний,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предотвращение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развития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тяжелых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ослож-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нений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поддержание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жизненно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важных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функций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организма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ходе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Всегда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помните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что: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«Лучшая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медицинская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бою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тотальное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огневое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восходство!»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(девиз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одной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конференций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тактических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медиков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США).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грамотной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тактики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эффективного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огневого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воздействия,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первых,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сможете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качественно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оказывать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раненым,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вторых,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будет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слишком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много,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с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ними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справитесь.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7" y="619089"/>
            <a:ext cx="4381500" cy="31280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0850" marR="292735" indent="-150495" algn="just">
              <a:lnSpc>
                <a:spcPct val="119200"/>
              </a:lnSpc>
              <a:spcBef>
                <a:spcPts val="60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</a:t>
            </a:r>
            <a:r>
              <a:rPr sz="900" spc="190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82" baseline="3086" dirty="0">
                <a:solidFill>
                  <a:srgbClr val="231F20"/>
                </a:solidFill>
                <a:latin typeface="Trebuchet MS"/>
                <a:cs typeface="Trebuchet MS"/>
              </a:rPr>
              <a:t>факторы,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влияющие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 на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транспортировку</a:t>
            </a:r>
            <a:r>
              <a:rPr sz="1350" spc="-22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1350" spc="-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30" baseline="3086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350" spc="-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1350" spc="-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эвакуа-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ции: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вес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расстояние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эвакуации,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состояние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местности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маршруте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(сильно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пересечённая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местность,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густой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лес,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глубокий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снег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сильная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грязь),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огневое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воздействие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противника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пути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эва-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куации.</a:t>
            </a:r>
            <a:endParaRPr sz="900">
              <a:latin typeface="Trebuchet MS"/>
              <a:cs typeface="Trebuchet MS"/>
            </a:endParaRPr>
          </a:p>
          <a:p>
            <a:pPr marL="300355" algn="just">
              <a:lnSpc>
                <a:spcPct val="100000"/>
              </a:lnSpc>
              <a:spcBef>
                <a:spcPts val="555"/>
              </a:spcBef>
            </a:pPr>
            <a:r>
              <a:rPr sz="900" dirty="0">
                <a:solidFill>
                  <a:srgbClr val="ED1B2E"/>
                </a:solidFill>
                <a:latin typeface="Wingdings"/>
                <a:cs typeface="Wingdings"/>
              </a:rPr>
              <a:t></a:t>
            </a:r>
            <a:r>
              <a:rPr sz="900" spc="220" dirty="0">
                <a:solidFill>
                  <a:srgbClr val="ED1B2E"/>
                </a:solidFill>
                <a:latin typeface="Times New Roman"/>
                <a:cs typeface="Times New Roman"/>
              </a:rPr>
              <a:t> </a:t>
            </a:r>
            <a:r>
              <a:rPr sz="1350" spc="-89" baseline="3086" dirty="0">
                <a:solidFill>
                  <a:srgbClr val="231F20"/>
                </a:solidFill>
                <a:latin typeface="Trebuchet MS"/>
                <a:cs typeface="Trebuchet MS"/>
              </a:rPr>
              <a:t>Тяжесть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состояния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52" baseline="3086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1350" spc="-75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Trebuchet MS"/>
                <a:cs typeface="Trebuchet MS"/>
              </a:rPr>
              <a:t>характер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52" baseline="3086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1350" spc="-67" baseline="308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50" spc="-15" baseline="3086" dirty="0">
                <a:solidFill>
                  <a:srgbClr val="231F20"/>
                </a:solidFill>
                <a:latin typeface="Trebuchet MS"/>
                <a:cs typeface="Trebuchet MS"/>
              </a:rPr>
              <a:t>повреждений.</a:t>
            </a:r>
            <a:endParaRPr sz="1350" baseline="3086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Основная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задача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выбора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стратегии: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определить,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какие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медицинские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манипуляции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будем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производить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зоне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тактического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ухода,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какие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оставим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570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прочих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равных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всегда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следует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помнить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«помощь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раненому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поле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боя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толь-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20%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спасения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его.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80%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проблемы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эвакуация».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565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наличии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попутного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транспорта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(хоть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танк)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наивысший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приоритет,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правило.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правило,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раненый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(раненые)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вывозятся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зону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эвакуации,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дальнейшие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действия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производятся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уже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там.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такая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возмож-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ность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бывает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редко.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566312"/>
            <a:ext cx="4381500" cy="5467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37490" lvl="1" indent="-228600">
              <a:lnSpc>
                <a:spcPct val="100000"/>
              </a:lnSpc>
              <a:spcBef>
                <a:spcPts val="420"/>
              </a:spcBef>
              <a:buSzPct val="94444"/>
              <a:buAutoNum type="arabicPeriod" startAt="2"/>
              <a:tabLst>
                <a:tab pos="237490" algn="l"/>
              </a:tabLst>
            </a:pPr>
            <a:r>
              <a:rPr sz="900" u="sng" spc="33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ОБЕЗБОЛИВАНИЕ</a:t>
            </a:r>
            <a:endParaRPr sz="900">
              <a:latin typeface="Arial Black"/>
              <a:cs typeface="Arial Black"/>
            </a:endParaRPr>
          </a:p>
          <a:p>
            <a:pPr marL="112395" marR="5080" lvl="2" indent="-100330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Обезболивание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наиболее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частая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процедура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первой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само-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взаимопомощи,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произ-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водится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практически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каждом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тяжёлом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травме.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2077788"/>
            <a:ext cx="2980690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применением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шприц-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тюбика,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проверните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канюлю 	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иглы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часовой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стрелке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упора.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Clr>
                <a:srgbClr val="ED1B2E"/>
              </a:buClr>
              <a:buFont typeface="Symbol"/>
              <a:buChar char=""/>
            </a:pPr>
            <a:endParaRPr sz="900">
              <a:latin typeface="Trebuchet MS"/>
              <a:cs typeface="Trebuchet MS"/>
            </a:endParaRPr>
          </a:p>
          <a:p>
            <a:pPr marL="112395" marR="1348740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Снимите колпачок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удерживая 	шприц-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тюбик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иглой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вверх.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096" y="2079781"/>
            <a:ext cx="1182624" cy="740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1727" y="2649271"/>
            <a:ext cx="1161288" cy="9056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1132" y="1155452"/>
            <a:ext cx="3591577" cy="8467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4077" y="712584"/>
            <a:ext cx="1203960" cy="9723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299" y="643590"/>
            <a:ext cx="3968750" cy="310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1392555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Выполните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инъекцию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среднюю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треть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бедра,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дельту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(плечо)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предварительно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собрав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мы-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шечную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складку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свободной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рукой.</a:t>
            </a:r>
            <a:endParaRPr sz="900">
              <a:latin typeface="Trebuchet MS"/>
              <a:cs typeface="Trebuchet MS"/>
            </a:endParaRPr>
          </a:p>
          <a:p>
            <a:pPr marL="113030" indent="-100330" algn="just">
              <a:lnSpc>
                <a:spcPct val="100000"/>
              </a:lnSpc>
              <a:spcBef>
                <a:spcPts val="5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разжимая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пальцев,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извлеките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иглу.</a:t>
            </a:r>
            <a:endParaRPr sz="900">
              <a:latin typeface="Trebuchet MS"/>
              <a:cs typeface="Trebuchet MS"/>
            </a:endParaRPr>
          </a:p>
          <a:p>
            <a:pPr marL="112395" marR="1392555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Напишите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на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щеке/лбу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раненого о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проведении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инъекции.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зафиксируйте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карте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  <a:p>
            <a:pPr marL="113030" indent="-100330" algn="just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Шприц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тюбик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убери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карман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Clr>
                <a:srgbClr val="ED1B2E"/>
              </a:buClr>
              <a:buFont typeface="Symbol"/>
              <a:buChar char=""/>
            </a:pPr>
            <a:endParaRPr sz="900">
              <a:latin typeface="Trebuchet MS"/>
              <a:cs typeface="Trebuchet MS"/>
            </a:endParaRPr>
          </a:p>
          <a:p>
            <a:pPr marL="881380" marR="460375" indent="-635" algn="ctr">
              <a:lnSpc>
                <a:spcPct val="120400"/>
              </a:lnSpc>
            </a:pP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ПРИ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ТЯЖЕЛЫХ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ЧЕРЕПНО-МОЗГОВЫХ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ТРАВМАХ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ПРИМЕНЯТЬ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НАРКОТИЧЕСКИЕ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АНАЛЬГЕТИКИ!</a:t>
            </a:r>
            <a:endParaRPr sz="900">
              <a:latin typeface="Tahoma"/>
              <a:cs typeface="Tahoma"/>
            </a:endParaRPr>
          </a:p>
          <a:p>
            <a:pPr marL="412750" algn="ctr">
              <a:lnSpc>
                <a:spcPct val="100000"/>
              </a:lnSpc>
              <a:spcBef>
                <a:spcPts val="505"/>
              </a:spcBef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Введение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обезболивающих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только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здоровую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конечность!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ahoma"/>
              <a:cs typeface="Tahoma"/>
            </a:endParaRPr>
          </a:p>
          <a:p>
            <a:pPr marL="473709" marR="6350" lvl="1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474980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тяжелых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ранениях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возможно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введение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второй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дозы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препарата 	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облегчения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болевого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синдрома.</a:t>
            </a:r>
            <a:endParaRPr sz="900">
              <a:latin typeface="Trebuchet MS"/>
              <a:cs typeface="Trebuchet MS"/>
            </a:endParaRPr>
          </a:p>
          <a:p>
            <a:pPr marL="474345" lvl="1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474345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задержке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пострадавшего,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повторно</a:t>
            </a:r>
            <a:endParaRPr sz="900">
              <a:latin typeface="Tahoma"/>
              <a:cs typeface="Tahoma"/>
            </a:endParaRPr>
          </a:p>
          <a:p>
            <a:pPr marL="474980">
              <a:lnSpc>
                <a:spcPct val="100000"/>
              </a:lnSpc>
              <a:spcBef>
                <a:spcPts val="220"/>
              </a:spcBef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обезболить.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24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679589"/>
            <a:ext cx="4381500" cy="121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Имеющиеся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нас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распоряжении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обезболивающие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шприц-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тюбиках: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промедол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, </a:t>
            </a:r>
            <a:r>
              <a:rPr sz="9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бутарфанола 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тартрат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нефопам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Нефопам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опиатом,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усиления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его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действия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применить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совместно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ним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кеторол.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Передозировка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возможна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главным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образом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применении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опиатов.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28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нужно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готовым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применению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ампулированных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медикаментов,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т.е.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уметь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всрывать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ампулы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набирать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лекарства,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том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числе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условиях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боевого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стресса,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когда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руки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обычно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дрожат.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4797" y="2106003"/>
            <a:ext cx="2678430" cy="799465"/>
          </a:xfrm>
          <a:custGeom>
            <a:avLst/>
            <a:gdLst/>
            <a:ahLst/>
            <a:cxnLst/>
            <a:rect l="l" t="t" r="r" b="b"/>
            <a:pathLst>
              <a:path w="2678429" h="799464">
                <a:moveTo>
                  <a:pt x="264240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763193"/>
                </a:lnTo>
                <a:lnTo>
                  <a:pt x="2828" y="777209"/>
                </a:lnTo>
                <a:lnTo>
                  <a:pt x="10544" y="788654"/>
                </a:lnTo>
                <a:lnTo>
                  <a:pt x="21988" y="796369"/>
                </a:lnTo>
                <a:lnTo>
                  <a:pt x="36004" y="799198"/>
                </a:lnTo>
                <a:lnTo>
                  <a:pt x="2642400" y="799198"/>
                </a:lnTo>
                <a:lnTo>
                  <a:pt x="2656416" y="796369"/>
                </a:lnTo>
                <a:lnTo>
                  <a:pt x="2667860" y="788654"/>
                </a:lnTo>
                <a:lnTo>
                  <a:pt x="2675575" y="777209"/>
                </a:lnTo>
                <a:lnTo>
                  <a:pt x="2678404" y="763193"/>
                </a:lnTo>
                <a:lnTo>
                  <a:pt x="2678404" y="35991"/>
                </a:lnTo>
                <a:lnTo>
                  <a:pt x="2675575" y="21983"/>
                </a:lnTo>
                <a:lnTo>
                  <a:pt x="2667860" y="10542"/>
                </a:lnTo>
                <a:lnTo>
                  <a:pt x="2656416" y="2828"/>
                </a:lnTo>
                <a:lnTo>
                  <a:pt x="2642400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4093" y="2283346"/>
            <a:ext cx="2560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После</a:t>
            </a:r>
            <a:r>
              <a:rPr sz="70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введения</a:t>
            </a:r>
            <a:r>
              <a:rPr sz="70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промедола</a:t>
            </a:r>
            <a:r>
              <a:rPr sz="700" spc="27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или</a:t>
            </a:r>
            <a:r>
              <a:rPr sz="70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нефопама</a:t>
            </a:r>
            <a:r>
              <a:rPr sz="70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наблюдаться</a:t>
            </a:r>
            <a:r>
              <a:rPr sz="7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побочные</a:t>
            </a:r>
            <a:r>
              <a:rPr sz="7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явления</a:t>
            </a:r>
            <a:r>
              <a:rPr sz="7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виде</a:t>
            </a:r>
            <a:r>
              <a:rPr sz="7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тошноты</a:t>
            </a:r>
            <a:r>
              <a:rPr sz="7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рвоты.</a:t>
            </a:r>
            <a:r>
              <a:rPr sz="7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последующих</a:t>
            </a:r>
            <a:r>
              <a:rPr sz="7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этапах</a:t>
            </a:r>
            <a:r>
              <a:rPr sz="7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они</a:t>
            </a:r>
            <a:r>
              <a:rPr sz="7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профилактируются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введением</a:t>
            </a:r>
            <a:r>
              <a:rPr sz="7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противорвотных</a:t>
            </a:r>
            <a:r>
              <a:rPr sz="7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препаратов</a:t>
            </a:r>
            <a:r>
              <a:rPr sz="7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(стр</a:t>
            </a:r>
            <a:r>
              <a:rPr sz="7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57).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4797" y="2106003"/>
            <a:ext cx="2678430" cy="124460"/>
          </a:xfrm>
          <a:custGeom>
            <a:avLst/>
            <a:gdLst/>
            <a:ahLst/>
            <a:cxnLst/>
            <a:rect l="l" t="t" r="r" b="b"/>
            <a:pathLst>
              <a:path w="2678429" h="124460">
                <a:moveTo>
                  <a:pt x="264240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88201"/>
                </a:lnTo>
                <a:lnTo>
                  <a:pt x="2828" y="102210"/>
                </a:lnTo>
                <a:lnTo>
                  <a:pt x="10544" y="113650"/>
                </a:lnTo>
                <a:lnTo>
                  <a:pt x="21988" y="121364"/>
                </a:lnTo>
                <a:lnTo>
                  <a:pt x="36004" y="124193"/>
                </a:lnTo>
                <a:lnTo>
                  <a:pt x="2642400" y="124193"/>
                </a:lnTo>
                <a:lnTo>
                  <a:pt x="2656416" y="121364"/>
                </a:lnTo>
                <a:lnTo>
                  <a:pt x="2667860" y="113650"/>
                </a:lnTo>
                <a:lnTo>
                  <a:pt x="2675575" y="102210"/>
                </a:lnTo>
                <a:lnTo>
                  <a:pt x="2678404" y="88201"/>
                </a:lnTo>
                <a:lnTo>
                  <a:pt x="2678404" y="35991"/>
                </a:lnTo>
                <a:lnTo>
                  <a:pt x="2675575" y="21983"/>
                </a:lnTo>
                <a:lnTo>
                  <a:pt x="2667860" y="10542"/>
                </a:lnTo>
                <a:lnTo>
                  <a:pt x="2656416" y="2828"/>
                </a:lnTo>
                <a:lnTo>
                  <a:pt x="26424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7" y="618439"/>
            <a:ext cx="4381500" cy="312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lvl="1" indent="-228600" algn="just">
              <a:lnSpc>
                <a:spcPct val="100000"/>
              </a:lnSpc>
              <a:spcBef>
                <a:spcPts val="100"/>
              </a:spcBef>
              <a:buSzPct val="94444"/>
              <a:buAutoNum type="arabicPeriod" startAt="3"/>
              <a:tabLst>
                <a:tab pos="240029" algn="l"/>
              </a:tabLst>
            </a:pPr>
            <a:r>
              <a:rPr sz="900" u="sng" spc="3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МАССИВНОЕ</a:t>
            </a:r>
            <a:r>
              <a:rPr sz="900" u="sng" spc="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КРОВОТЕЧЕНИЕ</a:t>
            </a:r>
            <a:endParaRPr sz="900">
              <a:latin typeface="Arial Black"/>
              <a:cs typeface="Arial Black"/>
            </a:endParaRPr>
          </a:p>
          <a:p>
            <a:pPr marL="112395" marR="5080" lvl="2" indent="-100330" algn="just">
              <a:lnSpc>
                <a:spcPct val="120400"/>
              </a:lnSpc>
              <a:spcBef>
                <a:spcPts val="85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Проверьте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качество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остановки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кровотечения: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проведите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контроль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турникета(жгута), 	выполняет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ли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свою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функцию.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Убедись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том,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время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наложения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жгута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указанно.</a:t>
            </a:r>
            <a:endParaRPr sz="900">
              <a:latin typeface="Trebuchet MS"/>
              <a:cs typeface="Trebuchet MS"/>
            </a:endParaRPr>
          </a:p>
          <a:p>
            <a:pPr marL="113030" lvl="2" indent="-100330" algn="just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Освободите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экипировки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(броня,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разгрузка,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каска)</a:t>
            </a:r>
            <a:endParaRPr sz="900">
              <a:latin typeface="Trebuchet MS"/>
              <a:cs typeface="Trebuchet MS"/>
            </a:endParaRPr>
          </a:p>
          <a:p>
            <a:pPr marL="112395" marR="1192530" lvl="2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Осмотрите,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прощупайте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возможные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места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обнаруженных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ранее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ранений.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обнаружении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входного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отверстия,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убедись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в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выходного.</a:t>
            </a:r>
            <a:endParaRPr sz="900">
              <a:latin typeface="Trebuchet MS"/>
              <a:cs typeface="Trebuchet MS"/>
            </a:endParaRPr>
          </a:p>
          <a:p>
            <a:pPr marL="112395" marR="1192530" lvl="2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обнаружении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ладонях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ощупывания,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раз-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режьте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одежду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области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проведения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осмотра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атравматиче-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скими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ножницами.</a:t>
            </a:r>
            <a:endParaRPr sz="900">
              <a:latin typeface="Trebuchet MS"/>
              <a:cs typeface="Trebuchet MS"/>
            </a:endParaRPr>
          </a:p>
          <a:p>
            <a:pPr marL="120650" marR="1191895" algn="just">
              <a:lnSpc>
                <a:spcPct val="120400"/>
              </a:lnSpc>
            </a:pP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ВАЖНО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остановить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кровотечение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здесь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и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сейчас.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Суще- ствует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несколько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типов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кровотечения,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но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прежде</a:t>
            </a:r>
            <a:r>
              <a:rPr sz="900" b="1" spc="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всего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нужно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ориентироваться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ОБЬЕМ,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а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цвет.</a:t>
            </a:r>
            <a:endParaRPr sz="900">
              <a:latin typeface="Tahoma"/>
              <a:cs typeface="Tahoma"/>
            </a:endParaRPr>
          </a:p>
          <a:p>
            <a:pPr marL="112395" marR="5080" lvl="2" indent="-100330" algn="just">
              <a:lnSpc>
                <a:spcPct val="120400"/>
              </a:lnSpc>
              <a:spcBef>
                <a:spcPts val="28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Слабое </a:t>
            </a:r>
            <a:r>
              <a:rPr sz="9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кровотечение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одежде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ниже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совсем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немного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крови,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либо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от-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сутствует.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7347" y="1639434"/>
            <a:ext cx="1136344" cy="10449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548785"/>
            <a:ext cx="4381500" cy="9594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6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Сильное</a:t>
            </a:r>
            <a:r>
              <a:rPr sz="9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кровотечение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Вся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одежда ниже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места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ранения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пропитана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кровью.</a:t>
            </a:r>
            <a:endParaRPr sz="900">
              <a:latin typeface="Trebuchet MS"/>
              <a:cs typeface="Trebuchet MS"/>
            </a:endParaRPr>
          </a:p>
          <a:p>
            <a:pPr marL="112395" marR="5715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Очень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сильное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кровотечение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покрывает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одежду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слоем: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либо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желе,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либо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как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запёкшаяся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корка.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20400"/>
              </a:lnSpc>
              <a:spcBef>
                <a:spcPts val="284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особенно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важно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определении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дальнейшей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тактики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остановки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(применение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гемостатиков,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типы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повязок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далее).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139" y="2115108"/>
            <a:ext cx="4346859" cy="557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20001" y="2753995"/>
            <a:ext cx="1121410" cy="387350"/>
            <a:chOff x="720001" y="2753995"/>
            <a:chExt cx="1121410" cy="3873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2753995"/>
              <a:ext cx="1121397" cy="387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966" y="2813989"/>
              <a:ext cx="609130" cy="790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266" y="2927045"/>
              <a:ext cx="728421" cy="54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196" y="3000857"/>
              <a:ext cx="886561" cy="6993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21141" y="2788336"/>
            <a:ext cx="918210" cy="2946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1440" marR="84455" indent="-2540" algn="ctr">
              <a:lnSpc>
                <a:spcPts val="700"/>
              </a:lnSpc>
              <a:spcBef>
                <a:spcPts val="140"/>
              </a:spcBef>
            </a:pPr>
            <a:r>
              <a:rPr sz="600" spc="-110" dirty="0">
                <a:solidFill>
                  <a:srgbClr val="211C16"/>
                </a:solidFill>
                <a:latin typeface="Tahoma"/>
                <a:cs typeface="Tahoma"/>
              </a:rPr>
              <a:t>При</a:t>
            </a:r>
            <a:r>
              <a:rPr sz="600" spc="-3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85" dirty="0">
                <a:solidFill>
                  <a:srgbClr val="211C16"/>
                </a:solidFill>
                <a:latin typeface="Tahoma"/>
                <a:cs typeface="Tahoma"/>
              </a:rPr>
              <a:t>глубоком</a:t>
            </a:r>
            <a:r>
              <a:rPr sz="600" spc="-3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211C16"/>
                </a:solidFill>
                <a:latin typeface="Tahoma"/>
                <a:cs typeface="Tahoma"/>
              </a:rPr>
              <a:t>ранении:</a:t>
            </a:r>
            <a:r>
              <a:rPr sz="600" spc="50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85" dirty="0">
                <a:solidFill>
                  <a:srgbClr val="211C16"/>
                </a:solidFill>
                <a:latin typeface="Tahoma"/>
                <a:cs typeface="Tahoma"/>
              </a:rPr>
              <a:t>кровь</a:t>
            </a:r>
            <a:r>
              <a:rPr sz="600" spc="-15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75" dirty="0">
                <a:solidFill>
                  <a:srgbClr val="211C16"/>
                </a:solidFill>
                <a:latin typeface="Tahoma"/>
                <a:cs typeface="Tahoma"/>
              </a:rPr>
              <a:t>ярко-</a:t>
            </a:r>
            <a:r>
              <a:rPr sz="600" spc="-85" dirty="0">
                <a:solidFill>
                  <a:srgbClr val="211C16"/>
                </a:solidFill>
                <a:latin typeface="Tahoma"/>
                <a:cs typeface="Tahoma"/>
              </a:rPr>
              <a:t>красного</a:t>
            </a:r>
            <a:r>
              <a:rPr sz="600" spc="-1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75" dirty="0">
                <a:solidFill>
                  <a:srgbClr val="211C16"/>
                </a:solidFill>
                <a:latin typeface="Tahoma"/>
                <a:cs typeface="Tahoma"/>
              </a:rPr>
              <a:t>цвета,</a:t>
            </a:r>
            <a:endParaRPr sz="600">
              <a:latin typeface="Tahoma"/>
              <a:cs typeface="Tahoma"/>
            </a:endParaRPr>
          </a:p>
          <a:p>
            <a:pPr algn="ctr">
              <a:lnSpc>
                <a:spcPts val="680"/>
              </a:lnSpc>
            </a:pPr>
            <a:r>
              <a:rPr sz="600" spc="-90" dirty="0">
                <a:solidFill>
                  <a:srgbClr val="211C16"/>
                </a:solidFill>
                <a:latin typeface="Tahoma"/>
                <a:cs typeface="Tahoma"/>
              </a:rPr>
              <a:t>изливается</a:t>
            </a:r>
            <a:r>
              <a:rPr sz="600" spc="2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5" dirty="0">
                <a:solidFill>
                  <a:srgbClr val="211C16"/>
                </a:solidFill>
                <a:latin typeface="Tahoma"/>
                <a:cs typeface="Tahoma"/>
              </a:rPr>
              <a:t>пульсирующей</a:t>
            </a:r>
            <a:r>
              <a:rPr sz="600" spc="25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45" dirty="0">
                <a:solidFill>
                  <a:srgbClr val="211C16"/>
                </a:solidFill>
                <a:latin typeface="Tahoma"/>
                <a:cs typeface="Tahoma"/>
              </a:rPr>
              <a:t>струей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04795" y="2753995"/>
            <a:ext cx="1121410" cy="387350"/>
            <a:chOff x="2404795" y="2753995"/>
            <a:chExt cx="1121410" cy="3873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795" y="2753995"/>
              <a:ext cx="1121409" cy="3870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07" y="2819781"/>
              <a:ext cx="760425" cy="732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5300" y="2927045"/>
              <a:ext cx="759955" cy="548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575" y="3000857"/>
              <a:ext cx="785393" cy="6993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556522" y="2788336"/>
            <a:ext cx="817244" cy="2946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0160" algn="just">
              <a:lnSpc>
                <a:spcPts val="700"/>
              </a:lnSpc>
              <a:spcBef>
                <a:spcPts val="140"/>
              </a:spcBef>
            </a:pPr>
            <a:r>
              <a:rPr sz="600" spc="-170" dirty="0">
                <a:solidFill>
                  <a:srgbClr val="211C16"/>
                </a:solidFill>
                <a:latin typeface="Tahoma"/>
                <a:cs typeface="Tahoma"/>
              </a:rPr>
              <a:t>При</a:t>
            </a:r>
            <a:r>
              <a:rPr sz="600" spc="12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5" dirty="0">
                <a:solidFill>
                  <a:srgbClr val="211C16"/>
                </a:solidFill>
                <a:latin typeface="Tahoma"/>
                <a:cs typeface="Tahoma"/>
              </a:rPr>
              <a:t>поверхностном</a:t>
            </a:r>
            <a:r>
              <a:rPr sz="600" spc="9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70" dirty="0">
                <a:solidFill>
                  <a:srgbClr val="211C16"/>
                </a:solidFill>
                <a:latin typeface="Tahoma"/>
                <a:cs typeface="Tahoma"/>
              </a:rPr>
              <a:t>ранении:</a:t>
            </a:r>
            <a:r>
              <a:rPr sz="600" spc="50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105" dirty="0">
                <a:solidFill>
                  <a:srgbClr val="211C16"/>
                </a:solidFill>
                <a:latin typeface="Tahoma"/>
                <a:cs typeface="Tahoma"/>
              </a:rPr>
              <a:t>кровь</a:t>
            </a:r>
            <a:r>
              <a:rPr sz="600" spc="105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85" dirty="0">
                <a:solidFill>
                  <a:srgbClr val="211C16"/>
                </a:solidFill>
                <a:latin typeface="Tahoma"/>
                <a:cs typeface="Tahoma"/>
              </a:rPr>
              <a:t>темно-</a:t>
            </a:r>
            <a:r>
              <a:rPr sz="600" spc="-100" dirty="0">
                <a:solidFill>
                  <a:srgbClr val="211C16"/>
                </a:solidFill>
                <a:latin typeface="Tahoma"/>
                <a:cs typeface="Tahoma"/>
              </a:rPr>
              <a:t>красного</a:t>
            </a:r>
            <a:r>
              <a:rPr sz="600" spc="105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40" dirty="0">
                <a:solidFill>
                  <a:srgbClr val="211C16"/>
                </a:solidFill>
                <a:latin typeface="Tahoma"/>
                <a:cs typeface="Tahoma"/>
              </a:rPr>
              <a:t>цвета,</a:t>
            </a:r>
            <a:r>
              <a:rPr sz="600" spc="50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0" dirty="0">
                <a:solidFill>
                  <a:srgbClr val="211C16"/>
                </a:solidFill>
                <a:latin typeface="Tahoma"/>
                <a:cs typeface="Tahoma"/>
              </a:rPr>
              <a:t>изливается</a:t>
            </a:r>
            <a:r>
              <a:rPr sz="600" spc="1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0" dirty="0">
                <a:solidFill>
                  <a:srgbClr val="211C16"/>
                </a:solidFill>
                <a:latin typeface="Tahoma"/>
                <a:cs typeface="Tahoma"/>
              </a:rPr>
              <a:t>медленной</a:t>
            </a:r>
            <a:r>
              <a:rPr sz="600" spc="1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80" dirty="0">
                <a:solidFill>
                  <a:srgbClr val="211C16"/>
                </a:solidFill>
                <a:latin typeface="Tahoma"/>
                <a:cs typeface="Tahoma"/>
              </a:rPr>
              <a:t>струей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09593" y="2753995"/>
            <a:ext cx="1121410" cy="387350"/>
            <a:chOff x="3909593" y="2753995"/>
            <a:chExt cx="1121410" cy="38735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9593" y="2753995"/>
              <a:ext cx="1121410" cy="3870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0161" y="2864231"/>
              <a:ext cx="361124" cy="73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6308" y="2956407"/>
              <a:ext cx="644258" cy="6993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30256" y="2832786"/>
            <a:ext cx="676910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100"/>
              </a:spcBef>
            </a:pPr>
            <a:r>
              <a:rPr sz="600" spc="-95" dirty="0">
                <a:solidFill>
                  <a:srgbClr val="211C16"/>
                </a:solidFill>
                <a:latin typeface="Tahoma"/>
                <a:cs typeface="Tahoma"/>
              </a:rPr>
              <a:t>Кровь</a:t>
            </a:r>
            <a:r>
              <a:rPr sz="600" spc="-3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211C16"/>
                </a:solidFill>
                <a:latin typeface="Tahoma"/>
                <a:cs typeface="Tahoma"/>
              </a:rPr>
              <a:t>сочится</a:t>
            </a:r>
            <a:endParaRPr sz="600">
              <a:latin typeface="Tahoma"/>
              <a:cs typeface="Tahoma"/>
            </a:endParaRPr>
          </a:p>
          <a:p>
            <a:pPr algn="ctr">
              <a:lnSpc>
                <a:spcPts val="710"/>
              </a:lnSpc>
            </a:pPr>
            <a:r>
              <a:rPr sz="600" spc="-100" dirty="0">
                <a:solidFill>
                  <a:srgbClr val="211C16"/>
                </a:solidFill>
                <a:latin typeface="Tahoma"/>
                <a:cs typeface="Tahoma"/>
              </a:rPr>
              <a:t>по</a:t>
            </a:r>
            <a:r>
              <a:rPr sz="600" spc="-2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5" dirty="0">
                <a:solidFill>
                  <a:srgbClr val="211C16"/>
                </a:solidFill>
                <a:latin typeface="Tahoma"/>
                <a:cs typeface="Tahoma"/>
              </a:rPr>
              <a:t>всей</a:t>
            </a:r>
            <a:r>
              <a:rPr sz="600" spc="-15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95" dirty="0">
                <a:solidFill>
                  <a:srgbClr val="211C16"/>
                </a:solidFill>
                <a:latin typeface="Tahoma"/>
                <a:cs typeface="Tahoma"/>
              </a:rPr>
              <a:t>поверхости</a:t>
            </a:r>
            <a:r>
              <a:rPr sz="600" spc="-20" dirty="0">
                <a:solidFill>
                  <a:srgbClr val="211C16"/>
                </a:solidFill>
                <a:latin typeface="Tahoma"/>
                <a:cs typeface="Tahoma"/>
              </a:rPr>
              <a:t> </a:t>
            </a:r>
            <a:r>
              <a:rPr sz="600" spc="-40" dirty="0">
                <a:solidFill>
                  <a:srgbClr val="211C16"/>
                </a:solidFill>
                <a:latin typeface="Tahoma"/>
                <a:cs typeface="Tahoma"/>
              </a:rPr>
              <a:t>раны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0605" y="1844078"/>
            <a:ext cx="6965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ED1B2E"/>
                </a:solidFill>
                <a:latin typeface="Arial Black"/>
                <a:cs typeface="Arial Black"/>
              </a:rPr>
              <a:t>АРТЕРИАЛЬНОЕ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8871" y="1844078"/>
            <a:ext cx="4699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ED1B2E"/>
                </a:solidFill>
                <a:latin typeface="Arial Black"/>
                <a:cs typeface="Arial Black"/>
              </a:rPr>
              <a:t>ВЕНОЗНОЕ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33634" y="1844078"/>
            <a:ext cx="6699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ED1B2E"/>
                </a:solidFill>
                <a:latin typeface="Arial Black"/>
                <a:cs typeface="Arial Black"/>
              </a:rPr>
              <a:t>КАПИЛЛЯРНОЕ</a:t>
            </a:r>
            <a:endParaRPr sz="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grpSp>
        <p:nvGrpSpPr>
          <p:cNvPr id="5" name="object 5"/>
          <p:cNvGrpSpPr/>
          <p:nvPr/>
        </p:nvGrpSpPr>
        <p:grpSpPr>
          <a:xfrm>
            <a:off x="585000" y="1744205"/>
            <a:ext cx="2626360" cy="1901189"/>
            <a:chOff x="585000" y="1744205"/>
            <a:chExt cx="2626360" cy="19011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292" y="2156942"/>
              <a:ext cx="1612392" cy="1435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000" y="2025002"/>
              <a:ext cx="1596593" cy="15029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292" y="2156942"/>
              <a:ext cx="1569300" cy="1371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1205" y="3549954"/>
              <a:ext cx="671176" cy="948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9995" y="2069998"/>
              <a:ext cx="961199" cy="1479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5799" y="2132901"/>
              <a:ext cx="841248" cy="14170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5794" y="1744205"/>
              <a:ext cx="930910" cy="335280"/>
            </a:xfrm>
            <a:custGeom>
              <a:avLst/>
              <a:gdLst/>
              <a:ahLst/>
              <a:cxnLst/>
              <a:rect l="l" t="t" r="r" b="b"/>
              <a:pathLst>
                <a:path w="930910" h="335280">
                  <a:moveTo>
                    <a:pt x="894600" y="0"/>
                  </a:moveTo>
                  <a:lnTo>
                    <a:pt x="36004" y="0"/>
                  </a:lnTo>
                  <a:lnTo>
                    <a:pt x="21993" y="2828"/>
                  </a:lnTo>
                  <a:lnTo>
                    <a:pt x="10548" y="10542"/>
                  </a:lnTo>
                  <a:lnTo>
                    <a:pt x="2830" y="21983"/>
                  </a:lnTo>
                  <a:lnTo>
                    <a:pt x="0" y="35991"/>
                  </a:lnTo>
                  <a:lnTo>
                    <a:pt x="0" y="298792"/>
                  </a:lnTo>
                  <a:lnTo>
                    <a:pt x="2830" y="312808"/>
                  </a:lnTo>
                  <a:lnTo>
                    <a:pt x="10548" y="324253"/>
                  </a:lnTo>
                  <a:lnTo>
                    <a:pt x="21993" y="331968"/>
                  </a:lnTo>
                  <a:lnTo>
                    <a:pt x="36004" y="334797"/>
                  </a:lnTo>
                  <a:lnTo>
                    <a:pt x="894600" y="334797"/>
                  </a:lnTo>
                  <a:lnTo>
                    <a:pt x="908616" y="331968"/>
                  </a:lnTo>
                  <a:lnTo>
                    <a:pt x="920061" y="324253"/>
                  </a:lnTo>
                  <a:lnTo>
                    <a:pt x="927776" y="312808"/>
                  </a:lnTo>
                  <a:lnTo>
                    <a:pt x="930605" y="298792"/>
                  </a:lnTo>
                  <a:lnTo>
                    <a:pt x="930605" y="35991"/>
                  </a:lnTo>
                  <a:lnTo>
                    <a:pt x="927776" y="21983"/>
                  </a:lnTo>
                  <a:lnTo>
                    <a:pt x="920061" y="10542"/>
                  </a:lnTo>
                  <a:lnTo>
                    <a:pt x="908616" y="2828"/>
                  </a:lnTo>
                  <a:lnTo>
                    <a:pt x="8946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84702" y="1744205"/>
            <a:ext cx="1676400" cy="1913255"/>
            <a:chOff x="3284702" y="1744205"/>
            <a:chExt cx="1676400" cy="191325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6705" y="3625202"/>
              <a:ext cx="322421" cy="321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4702" y="2061006"/>
              <a:ext cx="1676400" cy="1564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1578" y="2120861"/>
              <a:ext cx="1475232" cy="15043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57600" y="1744205"/>
              <a:ext cx="930910" cy="335280"/>
            </a:xfrm>
            <a:custGeom>
              <a:avLst/>
              <a:gdLst/>
              <a:ahLst/>
              <a:cxnLst/>
              <a:rect l="l" t="t" r="r" b="b"/>
              <a:pathLst>
                <a:path w="930910" h="335280">
                  <a:moveTo>
                    <a:pt x="894600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98792"/>
                  </a:lnTo>
                  <a:lnTo>
                    <a:pt x="2828" y="312808"/>
                  </a:lnTo>
                  <a:lnTo>
                    <a:pt x="10544" y="324253"/>
                  </a:lnTo>
                  <a:lnTo>
                    <a:pt x="21988" y="331968"/>
                  </a:lnTo>
                  <a:lnTo>
                    <a:pt x="36004" y="334797"/>
                  </a:lnTo>
                  <a:lnTo>
                    <a:pt x="894600" y="334797"/>
                  </a:lnTo>
                  <a:lnTo>
                    <a:pt x="908611" y="331968"/>
                  </a:lnTo>
                  <a:lnTo>
                    <a:pt x="920056" y="324253"/>
                  </a:lnTo>
                  <a:lnTo>
                    <a:pt x="927774" y="312808"/>
                  </a:lnTo>
                  <a:lnTo>
                    <a:pt x="930605" y="298792"/>
                  </a:lnTo>
                  <a:lnTo>
                    <a:pt x="930605" y="35991"/>
                  </a:lnTo>
                  <a:lnTo>
                    <a:pt x="927774" y="21983"/>
                  </a:lnTo>
                  <a:lnTo>
                    <a:pt x="920056" y="10542"/>
                  </a:lnTo>
                  <a:lnTo>
                    <a:pt x="908611" y="2828"/>
                  </a:lnTo>
                  <a:lnTo>
                    <a:pt x="8946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300" y="558511"/>
            <a:ext cx="4382135" cy="10680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u="sng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3.4.</a:t>
            </a:r>
            <a:r>
              <a:rPr sz="900" u="sng" spc="37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7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ГЕМОСТАТИЧЕСКИЕ</a:t>
            </a:r>
            <a:r>
              <a:rPr sz="900" u="sng" spc="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СРЕДСТВА</a:t>
            </a:r>
            <a:endParaRPr sz="900">
              <a:latin typeface="Arial Black"/>
              <a:cs typeface="Arial Black"/>
            </a:endParaRPr>
          </a:p>
          <a:p>
            <a:pPr marL="12700" marR="5080" algn="just">
              <a:lnSpc>
                <a:spcPct val="120400"/>
              </a:lnSpc>
              <a:spcBef>
                <a:spcPts val="200"/>
              </a:spcBef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Далее,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по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позволяет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обстановка,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стоит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заменить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турникет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(жгут)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введение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раневой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канал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гемостатических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средств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(тампонаду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ран).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–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тампонада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марлевым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бинтом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(или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тканью)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остановки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лучше,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чем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ничего.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Наложение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давящей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ещё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более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усиливает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эффект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при-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менения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гемостатиков.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6779" y="1728726"/>
            <a:ext cx="805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ПОРОШОК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70" dirty="0">
                <a:solidFill>
                  <a:srgbClr val="231F20"/>
                </a:solidFill>
                <a:latin typeface="Arial Black"/>
                <a:cs typeface="Arial Black"/>
              </a:rPr>
              <a:t>ГЕМОСТАТИЧЕСКИЙ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75" dirty="0">
                <a:solidFill>
                  <a:srgbClr val="231F20"/>
                </a:solidFill>
                <a:latin typeface="Arial Black"/>
                <a:cs typeface="Arial Black"/>
              </a:rPr>
              <a:t>С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АППЛИКАТОРОМ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4833" y="1779526"/>
            <a:ext cx="854075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ПОРОШОК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ГРАНУЛИРОВАННЫЙ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1199" y="1744205"/>
            <a:ext cx="930910" cy="335280"/>
          </a:xfrm>
          <a:custGeom>
            <a:avLst/>
            <a:gdLst/>
            <a:ahLst/>
            <a:cxnLst/>
            <a:rect l="l" t="t" r="r" b="b"/>
            <a:pathLst>
              <a:path w="930910" h="335280">
                <a:moveTo>
                  <a:pt x="89460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98792"/>
                </a:lnTo>
                <a:lnTo>
                  <a:pt x="2828" y="312808"/>
                </a:lnTo>
                <a:lnTo>
                  <a:pt x="10544" y="324253"/>
                </a:lnTo>
                <a:lnTo>
                  <a:pt x="21988" y="331968"/>
                </a:lnTo>
                <a:lnTo>
                  <a:pt x="36004" y="334797"/>
                </a:lnTo>
                <a:lnTo>
                  <a:pt x="894600" y="334797"/>
                </a:lnTo>
                <a:lnTo>
                  <a:pt x="908611" y="331968"/>
                </a:lnTo>
                <a:lnTo>
                  <a:pt x="920056" y="324253"/>
                </a:lnTo>
                <a:lnTo>
                  <a:pt x="927774" y="312808"/>
                </a:lnTo>
                <a:lnTo>
                  <a:pt x="930605" y="298792"/>
                </a:lnTo>
                <a:lnTo>
                  <a:pt x="930605" y="35991"/>
                </a:lnTo>
                <a:lnTo>
                  <a:pt x="927774" y="21983"/>
                </a:lnTo>
                <a:lnTo>
                  <a:pt x="920056" y="10542"/>
                </a:lnTo>
                <a:lnTo>
                  <a:pt x="908611" y="2828"/>
                </a:lnTo>
                <a:lnTo>
                  <a:pt x="8946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22179" y="1779526"/>
            <a:ext cx="80518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111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БИНТ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70" dirty="0">
                <a:solidFill>
                  <a:srgbClr val="231F20"/>
                </a:solidFill>
                <a:latin typeface="Arial Black"/>
                <a:cs typeface="Arial Black"/>
              </a:rPr>
              <a:t>ГЕМОСТАТИЧЕСКИЙ</a:t>
            </a:r>
            <a:endParaRPr sz="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29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368" y="2155609"/>
            <a:ext cx="2573870" cy="13749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299" y="578790"/>
            <a:ext cx="438277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Высокую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эффективность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остановки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обеспечивает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особая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комбинация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солей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ацилированного</a:t>
            </a:r>
            <a:r>
              <a:rPr sz="9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хитозана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биополимера,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получаемого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активацией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природно-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го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хитина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морских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ракообразных,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комплексом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вспомогательных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веществ.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Механизм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действия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вещества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электростатический: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активное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вещество-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полимер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несёт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положи-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тельный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заряд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взаимодействии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с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истекающей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кровью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заставляет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отрицательно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заряженные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эритроциты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«налипать»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полимерные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цепочки,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приводит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образованию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устойчивых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сгустков,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которые и перекрывают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пути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истечения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повреждённого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сосуда.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Таким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образом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замедляется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далее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действие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вступают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собственные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механизмы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гемостаза.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584498"/>
            <a:ext cx="4382135" cy="316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29764">
              <a:lnSpc>
                <a:spcPct val="125000"/>
              </a:lnSpc>
              <a:spcBef>
                <a:spcPts val="100"/>
              </a:spcBef>
            </a:pPr>
            <a:r>
              <a:rPr sz="800" spc="-100" dirty="0">
                <a:solidFill>
                  <a:srgbClr val="ED1B2E"/>
                </a:solidFill>
                <a:latin typeface="Arial Black"/>
                <a:cs typeface="Arial Black"/>
              </a:rPr>
              <a:t>ПРИМЕНЕНИЕ</a:t>
            </a:r>
            <a:r>
              <a:rPr sz="800" spc="2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0" dirty="0">
                <a:solidFill>
                  <a:srgbClr val="ED1B2E"/>
                </a:solidFill>
                <a:latin typeface="Arial Black"/>
                <a:cs typeface="Arial Black"/>
              </a:rPr>
              <a:t>ГЕМОСТАТИЧЕСКИХ</a:t>
            </a:r>
            <a:r>
              <a:rPr sz="800" spc="2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ED1B2E"/>
                </a:solidFill>
                <a:latin typeface="Arial Black"/>
                <a:cs typeface="Arial Black"/>
              </a:rPr>
              <a:t>ПРЕПАРАТОВ</a:t>
            </a:r>
            <a:r>
              <a:rPr sz="800" spc="5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ED1B2E"/>
                </a:solidFill>
                <a:latin typeface="Arial Black"/>
                <a:cs typeface="Arial Black"/>
              </a:rPr>
              <a:t>НА</a:t>
            </a:r>
            <a:r>
              <a:rPr sz="800" spc="-1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ОСНОВЕ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ХИТОЗАНА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25" dirty="0">
                <a:solidFill>
                  <a:srgbClr val="ED1B2E"/>
                </a:solidFill>
                <a:latin typeface="Arial Black"/>
                <a:cs typeface="Arial Black"/>
              </a:rPr>
              <a:t>В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5" dirty="0">
                <a:solidFill>
                  <a:srgbClr val="ED1B2E"/>
                </a:solidFill>
                <a:latin typeface="Arial Black"/>
                <a:cs typeface="Arial Black"/>
              </a:rPr>
              <a:t>ВИДЕ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50" dirty="0">
                <a:solidFill>
                  <a:srgbClr val="ED1B2E"/>
                </a:solidFill>
                <a:latin typeface="Arial Black"/>
                <a:cs typeface="Arial Black"/>
              </a:rPr>
              <a:t>АППЛИКАТОРА</a:t>
            </a:r>
            <a:endParaRPr sz="800">
              <a:latin typeface="Arial Black"/>
              <a:cs typeface="Arial Black"/>
            </a:endParaRPr>
          </a:p>
          <a:p>
            <a:pPr marL="113030" indent="-100330">
              <a:lnSpc>
                <a:spcPct val="100000"/>
              </a:lnSpc>
              <a:spcBef>
                <a:spcPts val="59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Остановите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выполнив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пальцевое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прижатие,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наложите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жгут.</a:t>
            </a:r>
            <a:endParaRPr sz="900">
              <a:latin typeface="Trebuchet MS"/>
              <a:cs typeface="Trebuchet MS"/>
            </a:endParaRPr>
          </a:p>
          <a:p>
            <a:pPr marL="112395" marR="6350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очистите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ану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марлевым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бинтом,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удалите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неё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разрушенные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тка-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сгустки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крови.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применении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аппликатора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введите его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раневой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канал,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выдавите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содержимое.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Создайте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компрессию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раневую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течении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3-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минут.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Наложите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повязку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рану.</a:t>
            </a:r>
            <a:endParaRPr sz="900">
              <a:latin typeface="Trebuchet MS"/>
              <a:cs typeface="Trebuchet MS"/>
            </a:endParaRPr>
          </a:p>
          <a:p>
            <a:pPr marL="113664" marR="5080" indent="-10160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сильного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поверх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обычной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накладывается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давящая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помощью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типа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SWAT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эластического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бандажа,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с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максимальным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давлением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ткани.</a:t>
            </a:r>
            <a:endParaRPr sz="900">
              <a:latin typeface="Trebuchet MS"/>
              <a:cs typeface="Trebuchet MS"/>
            </a:endParaRPr>
          </a:p>
          <a:p>
            <a:pPr marL="112395" marR="6350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этого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турникет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постепенно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(примерно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один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оборот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1–2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мин)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ослабляется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и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удаляется.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остановки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давящую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повязку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лучше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удалить,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присутству-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ет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риск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нарушения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венозного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оттока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гибели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конечности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этапах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дальнейшей 	эвакуации.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400" y="1224000"/>
            <a:ext cx="3251200" cy="1930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299" y="578790"/>
            <a:ext cx="43815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считается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остановленным,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кровь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капает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повязки.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против-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ном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вновь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наложить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жгут,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удалить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повязки,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извлечь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неё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гемостатик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заново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произвести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всю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вышеописанную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процедуру.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542790"/>
            <a:ext cx="43815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Современные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боевые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действия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характеризуются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высокой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мощью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огневого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воздей-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ствия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большой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глубиной.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Ввиду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этого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ранее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существовавшее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деление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зон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такти-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ческой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медицины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современном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этапе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существенно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дополнено.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5300" y="1303114"/>
            <a:ext cx="3373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«Зона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помощи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под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огнём»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)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зона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огневого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контакта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440274"/>
            <a:ext cx="438086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тивником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непосредственного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плотного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воздействия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вас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артиллерии.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Высокая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вероятность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получения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ранений.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Основные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задачи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оказания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красной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зоне: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подавление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огня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противника,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эвакуация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желтую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зону,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останов-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жизнеугрожающих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(массивных)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кровотечений.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5300" y="2365704"/>
            <a:ext cx="3374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«Зона</a:t>
            </a:r>
            <a:r>
              <a:rPr sz="900" b="1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тактического</a:t>
            </a:r>
            <a:r>
              <a:rPr sz="900" b="1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ухода»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).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Желтой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зоной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участок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88" y="2502863"/>
            <a:ext cx="4381500" cy="124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местности,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данный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момент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простреливаемый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противником.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от- сутствует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визуального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наблюдения.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Чаще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всего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место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удалении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нескольких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десятков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метров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точки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получения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ранения,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ближайшим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укрыти-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ем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природного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(холмы,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склоны,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растительность)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искусственного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происхождения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(стены,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дома,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защитные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инженерные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конструкции).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помнить,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любой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момент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времени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противник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может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нанести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вам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удар.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9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01" y="1322997"/>
            <a:ext cx="963294" cy="158750"/>
          </a:xfrm>
          <a:prstGeom prst="rect">
            <a:avLst/>
          </a:prstGeom>
          <a:solidFill>
            <a:srgbClr val="ED1B2E"/>
          </a:solidFill>
        </p:spPr>
        <p:txBody>
          <a:bodyPr vert="horz" wrap="square" lIns="0" tIns="381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sz="900" b="1" spc="-75" dirty="0">
                <a:solidFill>
                  <a:srgbClr val="FFFFFF"/>
                </a:solidFill>
                <a:latin typeface="Tahoma"/>
                <a:cs typeface="Tahoma"/>
              </a:rPr>
              <a:t>КРАСНАЯ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ЗОНА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001" y="2384996"/>
            <a:ext cx="963294" cy="158750"/>
          </a:xfrm>
          <a:prstGeom prst="rect">
            <a:avLst/>
          </a:prstGeom>
          <a:solidFill>
            <a:srgbClr val="FFCF00"/>
          </a:solidFill>
        </p:spPr>
        <p:txBody>
          <a:bodyPr vert="horz" wrap="square" lIns="0" tIns="571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45"/>
              </a:spcBef>
            </a:pP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ЖЕЛТАЯ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ЗОНА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561089"/>
            <a:ext cx="4381500" cy="31857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ТАМПОНАДА</a:t>
            </a:r>
            <a:r>
              <a:rPr sz="800" spc="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0" dirty="0">
                <a:solidFill>
                  <a:srgbClr val="ED1B2E"/>
                </a:solidFill>
                <a:latin typeface="Arial Black"/>
                <a:cs typeface="Arial Black"/>
              </a:rPr>
              <a:t>ГЕМОСТАТИЧЕСКИМ</a:t>
            </a:r>
            <a:r>
              <a:rPr sz="800" spc="1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БИНТОМ</a:t>
            </a:r>
            <a:endParaRPr sz="800">
              <a:latin typeface="Arial Black"/>
              <a:cs typeface="Arial Black"/>
            </a:endParaRPr>
          </a:p>
          <a:p>
            <a:pPr marL="112395" marR="1333500" indent="-100330">
              <a:lnSpc>
                <a:spcPct val="120400"/>
              </a:lnSpc>
              <a:spcBef>
                <a:spcPts val="25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Удалите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кровь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раневого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канала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простым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бинтом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сколько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возможно.</a:t>
            </a:r>
            <a:endParaRPr sz="900">
              <a:latin typeface="Trebuchet MS"/>
              <a:cs typeface="Trebuchet MS"/>
            </a:endParaRPr>
          </a:p>
          <a:p>
            <a:pPr marL="112395" marR="1334135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Введите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палец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гемостатическим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бинтом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дно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раневого 	канала.</a:t>
            </a:r>
            <a:endParaRPr sz="900">
              <a:latin typeface="Trebuchet MS"/>
              <a:cs typeface="Trebuchet MS"/>
            </a:endParaRPr>
          </a:p>
          <a:p>
            <a:pPr marL="112395" marR="1334135" indent="-100330">
              <a:lnSpc>
                <a:spcPct val="120400"/>
              </a:lnSpc>
              <a:spcBef>
                <a:spcPts val="14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Прижмите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поврежденный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сосуд,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вводя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бинт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раневой 	канал.</a:t>
            </a:r>
            <a:endParaRPr sz="900">
              <a:latin typeface="Trebuchet MS"/>
              <a:cs typeface="Trebuchet MS"/>
            </a:endParaRPr>
          </a:p>
          <a:p>
            <a:pPr marL="112395" marR="1332865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Плотно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заполняйте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рану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бинтом,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сохраняя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компрессию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дно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раневого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канала.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Прижмите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бинт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держи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минуты.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6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Наложите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давящую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повязку.</a:t>
            </a:r>
            <a:endParaRPr sz="900">
              <a:latin typeface="Trebuchet MS"/>
              <a:cs typeface="Trebuchet MS"/>
            </a:endParaRPr>
          </a:p>
          <a:p>
            <a:pPr marL="112395" marR="1333500" indent="-100330" algn="just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Постепенно</a:t>
            </a:r>
            <a:r>
              <a:rPr sz="900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ослабляйте</a:t>
            </a:r>
            <a:r>
              <a:rPr sz="900" spc="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турникет,</a:t>
            </a:r>
            <a:r>
              <a:rPr sz="900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контролируя</a:t>
            </a:r>
            <a:r>
              <a:rPr sz="900" spc="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нали-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чие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полного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ослабления,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турникет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оставьте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конечности.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случае,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остановить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удалось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(кровь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каплет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повязки)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димо: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повторно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наложить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жгут,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удалить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использованным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гемостати-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ком,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повторить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весь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цикл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применения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нового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гемостатического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бинта.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7604" y="624171"/>
            <a:ext cx="1228712" cy="82634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747604" y="1495806"/>
            <a:ext cx="1202055" cy="1512570"/>
            <a:chOff x="3747604" y="1495806"/>
            <a:chExt cx="1202055" cy="1512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0325" y="1495806"/>
              <a:ext cx="1051560" cy="8789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7604" y="2395804"/>
              <a:ext cx="1201757" cy="61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578790"/>
            <a:ext cx="4381500" cy="220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сильном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целесообразно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применение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двух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повязок: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обычной,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поверх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неё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давящей,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наложенной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туго.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наложения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давящей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вязки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применить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эластический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бандаж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израильского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образца,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широкий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рези-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новый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жгут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типа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SWAT,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крайнем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обычный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марлевый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многократ-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ными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«перекрутами»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наложении.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Вторая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накладывается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недолгий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срок,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минут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10,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остановки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удаляется.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она,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вследствие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тугости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её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наложения,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нарушает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венозный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отток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привести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ампутации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нечности.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280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Самое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главное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успешной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тампонаде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достать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дна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заполнить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рану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мостатиком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целиком.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случае,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раневой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канал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узкий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(пуля,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мелкий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осколок),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качественно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обезболить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ножницами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(либо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скальпелем)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рас-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сечь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кожу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обе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стороны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места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ранения.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Мягкие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ткани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вдоль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раневого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канала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рассе-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кать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нет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легко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раздвигаются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пальцами.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553712"/>
            <a:ext cx="2962910" cy="31934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029" lvl="1" indent="-228600">
              <a:lnSpc>
                <a:spcPct val="100000"/>
              </a:lnSpc>
              <a:spcBef>
                <a:spcPts val="560"/>
              </a:spcBef>
              <a:buSzPct val="94444"/>
              <a:buAutoNum type="arabicPeriod" startAt="5"/>
              <a:tabLst>
                <a:tab pos="240029" algn="l"/>
              </a:tabLst>
            </a:pPr>
            <a:r>
              <a:rPr sz="900" u="sng" spc="31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ИЗОЛЯЦИЯ</a:t>
            </a:r>
            <a:r>
              <a:rPr sz="900" u="sng" spc="3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РАНЕВОЙ</a:t>
            </a:r>
            <a:r>
              <a:rPr sz="900" u="sng" spc="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ПОВЕРХНОСТИ</a:t>
            </a:r>
            <a:endParaRPr sz="900">
              <a:latin typeface="Arial Black"/>
              <a:cs typeface="Arial Black"/>
            </a:endParaRPr>
          </a:p>
          <a:p>
            <a:pPr marL="112395" marR="5080" lvl="2" indent="-100330" algn="just">
              <a:lnSpc>
                <a:spcPct val="120400"/>
              </a:lnSpc>
              <a:spcBef>
                <a:spcPts val="24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выбрать</a:t>
            </a:r>
            <a:r>
              <a:rPr sz="9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соответствующий</a:t>
            </a:r>
            <a:r>
              <a:rPr sz="9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размер</a:t>
            </a:r>
            <a:r>
              <a:rPr sz="9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(при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повязке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палец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5-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см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шириной,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голову</a:t>
            </a:r>
            <a:r>
              <a:rPr sz="9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10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см,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бедро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см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т.д.)</a:t>
            </a:r>
            <a:endParaRPr sz="900">
              <a:latin typeface="Trebuchet MS"/>
              <a:cs typeface="Trebuchet MS"/>
            </a:endParaRPr>
          </a:p>
          <a:p>
            <a:pPr marL="112395" marR="6985" lvl="2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Повязку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накладывают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периферии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центру.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тонко-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го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толстому.</a:t>
            </a:r>
            <a:endParaRPr sz="900">
              <a:latin typeface="Trebuchet MS"/>
              <a:cs typeface="Trebuchet MS"/>
            </a:endParaRPr>
          </a:p>
          <a:p>
            <a:pPr marL="112395" marR="5080" lvl="2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наложении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повязки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головка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бинта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должна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нахо-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диться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правой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руке,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полотно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левой.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Головка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бинта 	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должна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открытой,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способствует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равномерному 	ровному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раскатыванию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бинта.</a:t>
            </a:r>
            <a:endParaRPr sz="900">
              <a:latin typeface="Trebuchet MS"/>
              <a:cs typeface="Trebuchet MS"/>
            </a:endParaRPr>
          </a:p>
          <a:p>
            <a:pPr marL="112395" marR="6985" lvl="2" indent="-100330" algn="just">
              <a:lnSpc>
                <a:spcPct val="120400"/>
              </a:lnSpc>
              <a:spcBef>
                <a:spcPts val="28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Любую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начинают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наложения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циркулярных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ту-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ров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закрепления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начала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бинта.</a:t>
            </a:r>
            <a:endParaRPr sz="900">
              <a:latin typeface="Trebuchet MS"/>
              <a:cs typeface="Trebuchet MS"/>
            </a:endParaRPr>
          </a:p>
          <a:p>
            <a:pPr marL="112395" marR="6350" lvl="2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Туры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бинта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накладывают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слева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направо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(по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отношению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бинтующему),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каждый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последующий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тур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пе- 	рекрывает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предыдущий на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1/2.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943" y="820091"/>
            <a:ext cx="1400648" cy="5745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1026" y="1488602"/>
            <a:ext cx="1338071" cy="7897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2127" y="2420241"/>
            <a:ext cx="1566368" cy="10392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2806508" y="1687502"/>
            <a:ext cx="118554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ластического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материа-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3445" y="1852597"/>
            <a:ext cx="118872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а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интуитивно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8848" y="2017692"/>
            <a:ext cx="55244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8837" y="2182787"/>
            <a:ext cx="55244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8291" y="2347882"/>
            <a:ext cx="3556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1099" y="2512977"/>
            <a:ext cx="6350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0264" y="2678071"/>
            <a:ext cx="6350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0449" y="2843166"/>
            <a:ext cx="5397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х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5934" y="3008261"/>
            <a:ext cx="5778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ь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11" y="3173356"/>
            <a:ext cx="3556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26118" y="1744053"/>
            <a:ext cx="2346960" cy="1874520"/>
            <a:chOff x="2826118" y="1744053"/>
            <a:chExt cx="2346960" cy="187452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6118" y="1744053"/>
              <a:ext cx="2346960" cy="18739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6118" y="1744053"/>
              <a:ext cx="1162850" cy="775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6118" y="1904847"/>
              <a:ext cx="1166279" cy="8183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7299" y="578790"/>
            <a:ext cx="3298190" cy="290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354330" indent="-100330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наложении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повязки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конические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участки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конеч-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ности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следует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делать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перегибы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бинта.</a:t>
            </a:r>
            <a:endParaRPr sz="900">
              <a:latin typeface="Trebuchet MS"/>
              <a:cs typeface="Trebuchet MS"/>
            </a:endParaRPr>
          </a:p>
          <a:p>
            <a:pPr marL="112395" marR="354965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Фиксировать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(завязывать)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концы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бинта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следует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об- 	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ласти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раны,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сгибательных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опорных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поверхностях.</a:t>
            </a:r>
            <a:endParaRPr sz="900">
              <a:latin typeface="Trebuchet MS"/>
              <a:cs typeface="Trebuchet MS"/>
            </a:endParaRPr>
          </a:p>
          <a:p>
            <a:pPr marL="112395" marR="353695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Эластические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перевязочные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бандажи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израильского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об-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разца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показали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себя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хорошо,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как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вследствие</a:t>
            </a:r>
            <a:endParaRPr sz="900">
              <a:latin typeface="Trebuchet MS"/>
              <a:cs typeface="Trebuchet MS"/>
            </a:endParaRPr>
          </a:p>
          <a:p>
            <a:pPr marL="113664" marR="5080">
              <a:lnSpc>
                <a:spcPct val="120400"/>
              </a:lnSpc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своей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продуманной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конструкции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астическ</a:t>
            </a:r>
            <a:r>
              <a:rPr sz="900" spc="-20" dirty="0">
                <a:solidFill>
                  <a:srgbClr val="221F1F"/>
                </a:solidFill>
                <a:latin typeface="Trebuchet MS"/>
                <a:cs typeface="Trebuchet MS"/>
              </a:rPr>
              <a:t>ог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Trebuchet MS"/>
                <a:cs typeface="Trebuchet MS"/>
              </a:rPr>
              <a:t>ма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териа-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ла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хорошо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останавливают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</a:t>
            </a:r>
            <a:r>
              <a:rPr sz="9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21F1F"/>
                </a:solidFill>
                <a:latin typeface="Trebuchet MS"/>
                <a:cs typeface="Trebuchet MS"/>
              </a:rPr>
              <a:t>е</a:t>
            </a:r>
            <a:r>
              <a:rPr sz="900" spc="-1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21F1F"/>
                </a:solidFill>
                <a:latin typeface="Trebuchet MS"/>
                <a:cs typeface="Trebuchet MS"/>
              </a:rPr>
              <a:t>а</a:t>
            </a:r>
            <a:r>
              <a:rPr sz="900" spc="-1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21F1F"/>
                </a:solidFill>
                <a:latin typeface="Trebuchet MS"/>
                <a:cs typeface="Trebuchet MS"/>
              </a:rPr>
              <a:t>так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же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интуитивн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понятно</a:t>
            </a:r>
            <a:r>
              <a:rPr sz="900" spc="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900" spc="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накладываются</a:t>
            </a:r>
            <a:r>
              <a:rPr sz="9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н</a:t>
            </a:r>
            <a:endParaRPr sz="900">
              <a:latin typeface="Trebuchet MS"/>
              <a:cs typeface="Trebuchet MS"/>
            </a:endParaRPr>
          </a:p>
          <a:p>
            <a:pPr marL="113664" marR="1190625" algn="just">
              <a:lnSpc>
                <a:spcPct val="120400"/>
              </a:lnSpc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различные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части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тела,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том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числе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традиционно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неудобные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бин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тования,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голова,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область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плечевог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сустава,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грудь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далее.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9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он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высокоэффективны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качестве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давящи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повязок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остановит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совместно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гемостатиче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скими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средствами.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26118" y="2044115"/>
            <a:ext cx="18415" cy="1261110"/>
            <a:chOff x="2826118" y="2044115"/>
            <a:chExt cx="18415" cy="12611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6118" y="2044115"/>
              <a:ext cx="17881" cy="1050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6118" y="2235047"/>
              <a:ext cx="17881" cy="792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6118" y="2374315"/>
              <a:ext cx="14452" cy="1076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6118" y="2539415"/>
              <a:ext cx="17881" cy="964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6118" y="2709888"/>
              <a:ext cx="17881" cy="1022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6118" y="2870873"/>
              <a:ext cx="17881" cy="1037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118" y="3034715"/>
              <a:ext cx="17881" cy="1050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6118" y="3225647"/>
              <a:ext cx="14452" cy="7920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07206" y="627922"/>
            <a:ext cx="1359408" cy="7944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614978"/>
            <a:ext cx="2230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ED1B2E"/>
                </a:solidFill>
                <a:latin typeface="Arial Black"/>
                <a:cs typeface="Arial Black"/>
              </a:rPr>
              <a:t>НАЛОЖЕНИЕ</a:t>
            </a:r>
            <a:r>
              <a:rPr sz="800" spc="-2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БАНДАЖЕЙ</a:t>
            </a:r>
            <a:r>
              <a:rPr sz="800" spc="-2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ED1B2E"/>
                </a:solidFill>
                <a:latin typeface="Arial Black"/>
                <a:cs typeface="Arial Black"/>
              </a:rPr>
              <a:t>НА</a:t>
            </a:r>
            <a:r>
              <a:rPr sz="800" spc="-1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КОНЕЧНОСТИ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2000" y="959053"/>
            <a:ext cx="4356100" cy="2522220"/>
            <a:chOff x="612000" y="959053"/>
            <a:chExt cx="4356100" cy="25222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0" y="959053"/>
              <a:ext cx="4355998" cy="2521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9999" y="2133003"/>
              <a:ext cx="2304415" cy="150495"/>
            </a:xfrm>
            <a:custGeom>
              <a:avLst/>
              <a:gdLst/>
              <a:ahLst/>
              <a:cxnLst/>
              <a:rect l="l" t="t" r="r" b="b"/>
              <a:pathLst>
                <a:path w="2304415" h="150494">
                  <a:moveTo>
                    <a:pt x="226800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13995"/>
                  </a:lnTo>
                  <a:lnTo>
                    <a:pt x="2828" y="128011"/>
                  </a:lnTo>
                  <a:lnTo>
                    <a:pt x="10544" y="139455"/>
                  </a:lnTo>
                  <a:lnTo>
                    <a:pt x="21988" y="147170"/>
                  </a:lnTo>
                  <a:lnTo>
                    <a:pt x="36004" y="149999"/>
                  </a:lnTo>
                  <a:lnTo>
                    <a:pt x="2268004" y="149999"/>
                  </a:lnTo>
                  <a:lnTo>
                    <a:pt x="2282012" y="147170"/>
                  </a:lnTo>
                  <a:lnTo>
                    <a:pt x="2293453" y="139455"/>
                  </a:lnTo>
                  <a:lnTo>
                    <a:pt x="2301167" y="128011"/>
                  </a:lnTo>
                  <a:lnTo>
                    <a:pt x="2303995" y="113995"/>
                  </a:lnTo>
                  <a:lnTo>
                    <a:pt x="2303995" y="35991"/>
                  </a:lnTo>
                  <a:lnTo>
                    <a:pt x="2301167" y="21983"/>
                  </a:lnTo>
                  <a:lnTo>
                    <a:pt x="2293453" y="10542"/>
                  </a:lnTo>
                  <a:lnTo>
                    <a:pt x="2282012" y="2828"/>
                  </a:lnTo>
                  <a:lnTo>
                    <a:pt x="2268004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8472" y="2136876"/>
            <a:ext cx="1642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231F20"/>
                </a:solidFill>
                <a:latin typeface="Arial Black"/>
                <a:cs typeface="Arial Black"/>
              </a:rPr>
              <a:t>НАЛОЖЕНИЕ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БАНДАЖА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РУКУ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150" dirty="0">
                <a:solidFill>
                  <a:srgbClr val="231F20"/>
                </a:solidFill>
                <a:latin typeface="Arial Black"/>
                <a:cs typeface="Arial Black"/>
              </a:rPr>
              <a:t>/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НОГУ</a:t>
            </a:r>
            <a:endParaRPr sz="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grpSp>
        <p:nvGrpSpPr>
          <p:cNvPr id="4" name="object 4"/>
          <p:cNvGrpSpPr/>
          <p:nvPr/>
        </p:nvGrpSpPr>
        <p:grpSpPr>
          <a:xfrm>
            <a:off x="720001" y="614057"/>
            <a:ext cx="4240530" cy="2488565"/>
            <a:chOff x="720001" y="614057"/>
            <a:chExt cx="4240530" cy="2488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01" y="614057"/>
              <a:ext cx="4240244" cy="24885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0001" y="1826996"/>
              <a:ext cx="1719580" cy="150495"/>
            </a:xfrm>
            <a:custGeom>
              <a:avLst/>
              <a:gdLst/>
              <a:ahLst/>
              <a:cxnLst/>
              <a:rect l="l" t="t" r="r" b="b"/>
              <a:pathLst>
                <a:path w="1719580" h="150494">
                  <a:moveTo>
                    <a:pt x="1683016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14007"/>
                  </a:lnTo>
                  <a:lnTo>
                    <a:pt x="2828" y="128016"/>
                  </a:lnTo>
                  <a:lnTo>
                    <a:pt x="10544" y="139457"/>
                  </a:lnTo>
                  <a:lnTo>
                    <a:pt x="21988" y="147170"/>
                  </a:lnTo>
                  <a:lnTo>
                    <a:pt x="36004" y="149999"/>
                  </a:lnTo>
                  <a:lnTo>
                    <a:pt x="1683016" y="149999"/>
                  </a:lnTo>
                  <a:lnTo>
                    <a:pt x="1697023" y="147170"/>
                  </a:lnTo>
                  <a:lnTo>
                    <a:pt x="1708459" y="139457"/>
                  </a:lnTo>
                  <a:lnTo>
                    <a:pt x="1716169" y="128016"/>
                  </a:lnTo>
                  <a:lnTo>
                    <a:pt x="1718995" y="114007"/>
                  </a:lnTo>
                  <a:lnTo>
                    <a:pt x="1718995" y="36004"/>
                  </a:lnTo>
                  <a:lnTo>
                    <a:pt x="1716169" y="21988"/>
                  </a:lnTo>
                  <a:lnTo>
                    <a:pt x="1708459" y="10544"/>
                  </a:lnTo>
                  <a:lnTo>
                    <a:pt x="1697023" y="2828"/>
                  </a:lnTo>
                  <a:lnTo>
                    <a:pt x="1683016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4467" y="1830882"/>
            <a:ext cx="10661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231F20"/>
                </a:solidFill>
                <a:latin typeface="Arial Black"/>
                <a:cs typeface="Arial Black"/>
              </a:rPr>
              <a:t>АМПУТАЦИЯ</a:t>
            </a:r>
            <a:r>
              <a:rPr sz="6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РУКИ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150" dirty="0">
                <a:solidFill>
                  <a:srgbClr val="231F20"/>
                </a:solidFill>
                <a:latin typeface="Arial Black"/>
                <a:cs typeface="Arial Black"/>
              </a:rPr>
              <a:t>/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НОГИ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3075486"/>
            <a:ext cx="438404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b="1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Tahoma"/>
                <a:cs typeface="Tahoma"/>
              </a:rPr>
              <a:t>Помни!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При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наложении</a:t>
            </a:r>
            <a:r>
              <a:rPr sz="900" b="1" spc="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повязок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конечности,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случае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если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цель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наложения </a:t>
            </a:r>
            <a:r>
              <a:rPr sz="900" b="1" spc="-140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900" b="1" spc="7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компрессия</a:t>
            </a:r>
            <a:r>
              <a:rPr sz="900" b="1" spc="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при</a:t>
            </a:r>
            <a:r>
              <a:rPr sz="900" b="1" spc="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повреждении</a:t>
            </a:r>
            <a:r>
              <a:rPr sz="900" b="1" spc="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магистральных</a:t>
            </a:r>
            <a:r>
              <a:rPr sz="900" b="1" spc="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сосудов,</a:t>
            </a:r>
            <a:r>
              <a:rPr sz="900" b="1" spc="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убедиться,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что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пульс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периферии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сохраняется.</a:t>
            </a:r>
            <a:endParaRPr sz="90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28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37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544289"/>
            <a:ext cx="4382135" cy="17151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800" spc="-105" dirty="0">
                <a:solidFill>
                  <a:srgbClr val="ED1B2E"/>
                </a:solidFill>
                <a:latin typeface="Arial Black"/>
                <a:cs typeface="Arial Black"/>
              </a:rPr>
              <a:t>ЭВЕНТРАЦИЯ</a:t>
            </a:r>
            <a:r>
              <a:rPr sz="800" spc="2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КИШЕЧНИКА</a:t>
            </a:r>
            <a:endParaRPr sz="800">
              <a:latin typeface="Arial Black"/>
              <a:cs typeface="Arial Black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9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ранении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живот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выпадением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петель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кишечника,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полей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кишечник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изотониче-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ским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раствором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NaCl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0.9%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водой,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изолируйте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раневую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любым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гер-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метичным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материалом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(полиэтиленовый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пакет,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упаковка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ППИ,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стрэтч-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плёнка)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фиксируйте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кишечник,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сохраняя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влажном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состоянии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повязкой.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Лучше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обернуть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кишечник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герметичным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материалом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(типа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целофона)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сверху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наложить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бинтовую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повязку.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280"/>
              </a:spcBef>
              <a:buFont typeface="Symbol"/>
              <a:buChar char=""/>
              <a:tabLst>
                <a:tab pos="113664" algn="l"/>
              </a:tabLst>
            </a:pP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Запрещено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создавать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компрессию,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пытаться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вправить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ED1B2E"/>
                </a:solidFill>
                <a:latin typeface="Tahoma"/>
                <a:cs typeface="Tahoma"/>
              </a:rPr>
              <a:t>петли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кишечника,</a:t>
            </a:r>
            <a:r>
              <a:rPr sz="900" b="1" spc="6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давать 	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раненому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пить.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ED1B2E"/>
                </a:solidFill>
                <a:latin typeface="Tahoma"/>
                <a:cs typeface="Tahoma"/>
              </a:rPr>
              <a:t>Можно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дать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раненому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бинт,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пропитанный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водой,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чтобы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посасы- 	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вал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его.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6604" y="2378730"/>
            <a:ext cx="1301394" cy="11492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39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0549" y="238664"/>
            <a:ext cx="4215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  <a:latin typeface="Trebuchet MS"/>
                <a:cs typeface="Trebuchet MS"/>
              </a:rPr>
              <a:t>Желтая</a:t>
            </a:r>
            <a:r>
              <a:rPr sz="1400" spc="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Trebuchet MS"/>
                <a:cs typeface="Trebuchet MS"/>
              </a:rPr>
              <a:t>зона</a:t>
            </a:r>
            <a:r>
              <a:rPr sz="1400" spc="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Trebuchet MS"/>
                <a:cs typeface="Trebuchet MS"/>
              </a:rPr>
              <a:t>(Зона</a:t>
            </a:r>
            <a:r>
              <a:rPr sz="1400" spc="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20" dirty="0">
                <a:solidFill>
                  <a:srgbClr val="231F20"/>
                </a:solidFill>
                <a:latin typeface="Trebuchet MS"/>
                <a:cs typeface="Trebuchet MS"/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Trebuchet MS"/>
                <a:cs typeface="Trebuchet MS"/>
              </a:rPr>
              <a:t>ухода)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0001" y="780377"/>
            <a:ext cx="4356100" cy="2579370"/>
            <a:chOff x="720001" y="780377"/>
            <a:chExt cx="4356100" cy="25793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01" y="780377"/>
              <a:ext cx="4355998" cy="25792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02003" y="1987194"/>
              <a:ext cx="2444750" cy="150495"/>
            </a:xfrm>
            <a:custGeom>
              <a:avLst/>
              <a:gdLst/>
              <a:ahLst/>
              <a:cxnLst/>
              <a:rect l="l" t="t" r="r" b="b"/>
              <a:pathLst>
                <a:path w="2444750" h="150494">
                  <a:moveTo>
                    <a:pt x="2408402" y="0"/>
                  </a:moveTo>
                  <a:lnTo>
                    <a:pt x="35991" y="0"/>
                  </a:lnTo>
                  <a:lnTo>
                    <a:pt x="21983" y="2830"/>
                  </a:lnTo>
                  <a:lnTo>
                    <a:pt x="10542" y="10548"/>
                  </a:lnTo>
                  <a:lnTo>
                    <a:pt x="2828" y="21993"/>
                  </a:lnTo>
                  <a:lnTo>
                    <a:pt x="0" y="36004"/>
                  </a:lnTo>
                  <a:lnTo>
                    <a:pt x="0" y="114007"/>
                  </a:lnTo>
                  <a:lnTo>
                    <a:pt x="2828" y="128016"/>
                  </a:lnTo>
                  <a:lnTo>
                    <a:pt x="10542" y="139457"/>
                  </a:lnTo>
                  <a:lnTo>
                    <a:pt x="21983" y="147170"/>
                  </a:lnTo>
                  <a:lnTo>
                    <a:pt x="35991" y="149999"/>
                  </a:lnTo>
                  <a:lnTo>
                    <a:pt x="2408402" y="149999"/>
                  </a:lnTo>
                  <a:lnTo>
                    <a:pt x="2422411" y="147170"/>
                  </a:lnTo>
                  <a:lnTo>
                    <a:pt x="2433851" y="139457"/>
                  </a:lnTo>
                  <a:lnTo>
                    <a:pt x="2441565" y="128016"/>
                  </a:lnTo>
                  <a:lnTo>
                    <a:pt x="2444394" y="114007"/>
                  </a:lnTo>
                  <a:lnTo>
                    <a:pt x="2444394" y="36004"/>
                  </a:lnTo>
                  <a:lnTo>
                    <a:pt x="2441565" y="21993"/>
                  </a:lnTo>
                  <a:lnTo>
                    <a:pt x="2433851" y="10548"/>
                  </a:lnTo>
                  <a:lnTo>
                    <a:pt x="2422411" y="2830"/>
                  </a:lnTo>
                  <a:lnTo>
                    <a:pt x="240840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48282" y="1991080"/>
            <a:ext cx="21463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231F20"/>
                </a:solidFill>
                <a:latin typeface="Arial Black"/>
                <a:cs typeface="Arial Black"/>
              </a:rPr>
              <a:t>НАЛОЖЕНИЕ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БАНДАЖА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АБДОМИНАЛЬНУЮ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РАНУ</a:t>
            </a:r>
            <a:endParaRPr sz="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grpSp>
        <p:nvGrpSpPr>
          <p:cNvPr id="5" name="object 5"/>
          <p:cNvGrpSpPr/>
          <p:nvPr/>
        </p:nvGrpSpPr>
        <p:grpSpPr>
          <a:xfrm>
            <a:off x="602995" y="595376"/>
            <a:ext cx="4419600" cy="2976245"/>
            <a:chOff x="602995" y="595376"/>
            <a:chExt cx="4419600" cy="2976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995" y="1483207"/>
              <a:ext cx="3516845" cy="20879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7350" y="595376"/>
              <a:ext cx="974648" cy="9656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14205" y="2555100"/>
              <a:ext cx="2054225" cy="150495"/>
            </a:xfrm>
            <a:custGeom>
              <a:avLst/>
              <a:gdLst/>
              <a:ahLst/>
              <a:cxnLst/>
              <a:rect l="l" t="t" r="r" b="b"/>
              <a:pathLst>
                <a:path w="2054225" h="150494">
                  <a:moveTo>
                    <a:pt x="2017788" y="0"/>
                  </a:moveTo>
                  <a:lnTo>
                    <a:pt x="35991" y="0"/>
                  </a:lnTo>
                  <a:lnTo>
                    <a:pt x="21983" y="2828"/>
                  </a:lnTo>
                  <a:lnTo>
                    <a:pt x="10542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13995"/>
                  </a:lnTo>
                  <a:lnTo>
                    <a:pt x="2828" y="128011"/>
                  </a:lnTo>
                  <a:lnTo>
                    <a:pt x="10542" y="139455"/>
                  </a:lnTo>
                  <a:lnTo>
                    <a:pt x="21983" y="147170"/>
                  </a:lnTo>
                  <a:lnTo>
                    <a:pt x="35991" y="149999"/>
                  </a:lnTo>
                  <a:lnTo>
                    <a:pt x="2017788" y="149999"/>
                  </a:lnTo>
                  <a:lnTo>
                    <a:pt x="2031804" y="147170"/>
                  </a:lnTo>
                  <a:lnTo>
                    <a:pt x="2043249" y="139455"/>
                  </a:lnTo>
                  <a:lnTo>
                    <a:pt x="2050964" y="128011"/>
                  </a:lnTo>
                  <a:lnTo>
                    <a:pt x="2053793" y="113995"/>
                  </a:lnTo>
                  <a:lnTo>
                    <a:pt x="2053793" y="36004"/>
                  </a:lnTo>
                  <a:lnTo>
                    <a:pt x="2050964" y="21988"/>
                  </a:lnTo>
                  <a:lnTo>
                    <a:pt x="2043249" y="10544"/>
                  </a:lnTo>
                  <a:lnTo>
                    <a:pt x="2031804" y="2828"/>
                  </a:lnTo>
                  <a:lnTo>
                    <a:pt x="2017788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26460" y="2558974"/>
            <a:ext cx="1820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231F20"/>
                </a:solidFill>
                <a:latin typeface="Arial Black"/>
                <a:cs typeface="Arial Black"/>
              </a:rPr>
              <a:t>НАЛОЖЕНИЕ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БАНДАЖА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5" dirty="0">
                <a:solidFill>
                  <a:srgbClr val="231F20"/>
                </a:solidFill>
                <a:latin typeface="Arial Black"/>
                <a:cs typeface="Arial Black"/>
              </a:rPr>
              <a:t>РАНУ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ГОЛОВЕ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2000" y="1263599"/>
            <a:ext cx="3369945" cy="327660"/>
          </a:xfrm>
          <a:custGeom>
            <a:avLst/>
            <a:gdLst/>
            <a:ahLst/>
            <a:cxnLst/>
            <a:rect l="l" t="t" r="r" b="b"/>
            <a:pathLst>
              <a:path w="3369945" h="327659">
                <a:moveTo>
                  <a:pt x="3333597" y="0"/>
                </a:moveTo>
                <a:lnTo>
                  <a:pt x="36004" y="0"/>
                </a:lnTo>
                <a:lnTo>
                  <a:pt x="21993" y="2828"/>
                </a:lnTo>
                <a:lnTo>
                  <a:pt x="10548" y="10544"/>
                </a:lnTo>
                <a:lnTo>
                  <a:pt x="2830" y="21988"/>
                </a:lnTo>
                <a:lnTo>
                  <a:pt x="0" y="36004"/>
                </a:lnTo>
                <a:lnTo>
                  <a:pt x="0" y="291604"/>
                </a:lnTo>
                <a:lnTo>
                  <a:pt x="2830" y="305613"/>
                </a:lnTo>
                <a:lnTo>
                  <a:pt x="10548" y="317053"/>
                </a:lnTo>
                <a:lnTo>
                  <a:pt x="21993" y="324767"/>
                </a:lnTo>
                <a:lnTo>
                  <a:pt x="36004" y="327596"/>
                </a:lnTo>
                <a:lnTo>
                  <a:pt x="3333597" y="327596"/>
                </a:lnTo>
                <a:lnTo>
                  <a:pt x="3347613" y="324767"/>
                </a:lnTo>
                <a:lnTo>
                  <a:pt x="3359057" y="317053"/>
                </a:lnTo>
                <a:lnTo>
                  <a:pt x="3366773" y="305613"/>
                </a:lnTo>
                <a:lnTo>
                  <a:pt x="3369602" y="291604"/>
                </a:lnTo>
                <a:lnTo>
                  <a:pt x="3369602" y="36004"/>
                </a:lnTo>
                <a:lnTo>
                  <a:pt x="3366773" y="21988"/>
                </a:lnTo>
                <a:lnTo>
                  <a:pt x="3359057" y="10544"/>
                </a:lnTo>
                <a:lnTo>
                  <a:pt x="3347613" y="2828"/>
                </a:lnTo>
                <a:lnTo>
                  <a:pt x="3333597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300" y="553287"/>
            <a:ext cx="3395979" cy="9709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УШИБЛЕННО-</a:t>
            </a:r>
            <a:r>
              <a:rPr sz="800" spc="-114" dirty="0">
                <a:solidFill>
                  <a:srgbClr val="ED1B2E"/>
                </a:solidFill>
                <a:latin typeface="Arial Black"/>
                <a:cs typeface="Arial Black"/>
              </a:rPr>
              <a:t>РВАНЫЕ</a:t>
            </a:r>
            <a:r>
              <a:rPr sz="800" spc="3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10" dirty="0">
                <a:solidFill>
                  <a:srgbClr val="ED1B2E"/>
                </a:solidFill>
                <a:latin typeface="Arial Black"/>
                <a:cs typeface="Arial Black"/>
              </a:rPr>
              <a:t>РАНЫ</a:t>
            </a:r>
            <a:r>
              <a:rPr sz="800" spc="3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ВОЛОСИСТОЙ</a:t>
            </a:r>
            <a:r>
              <a:rPr sz="800" spc="3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0" dirty="0">
                <a:solidFill>
                  <a:srgbClr val="ED1B2E"/>
                </a:solidFill>
                <a:latin typeface="Arial Black"/>
                <a:cs typeface="Arial Black"/>
              </a:rPr>
              <a:t>ЧАСТИ</a:t>
            </a:r>
            <a:r>
              <a:rPr sz="800" spc="3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ГОЛОВЫ</a:t>
            </a:r>
            <a:endParaRPr sz="800">
              <a:latin typeface="Arial Black"/>
              <a:cs typeface="Arial Black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9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получении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бойцом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ушибленно-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рваной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раны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головы,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необ-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ходимо наложить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повязку.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Перед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этим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нужно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убедиться,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сутствуют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повреждения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черепа.</a:t>
            </a:r>
            <a:endParaRPr sz="900">
              <a:latin typeface="Trebuchet MS"/>
              <a:cs typeface="Trebuchet MS"/>
            </a:endParaRPr>
          </a:p>
          <a:p>
            <a:pPr marL="84455" marR="76835">
              <a:lnSpc>
                <a:spcPct val="111100"/>
              </a:lnSpc>
              <a:spcBef>
                <a:spcPts val="620"/>
              </a:spcBef>
            </a:pP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6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подозрении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повреждение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костей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черепа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повязка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должна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накладываться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очень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бережно,</a:t>
            </a:r>
            <a:r>
              <a:rPr sz="6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быть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укрывающей,</a:t>
            </a:r>
            <a:r>
              <a:rPr sz="6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без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давления.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1789163" y="569978"/>
            <a:ext cx="2218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solidFill>
                  <a:srgbClr val="ED1B2E"/>
                </a:solidFill>
                <a:latin typeface="Arial Black"/>
                <a:cs typeface="Arial Black"/>
              </a:rPr>
              <a:t>ПОМОЩЬ</a:t>
            </a:r>
            <a:r>
              <a:rPr sz="800" spc="-1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ПРИ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РАНЕНИЯХ</a:t>
            </a:r>
            <a:r>
              <a:rPr sz="800" spc="-1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И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0" dirty="0">
                <a:solidFill>
                  <a:srgbClr val="ED1B2E"/>
                </a:solidFill>
                <a:latin typeface="Arial Black"/>
                <a:cs typeface="Arial Black"/>
              </a:rPr>
              <a:t>ОЖОГАХ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25" dirty="0">
                <a:solidFill>
                  <a:srgbClr val="ED1B2E"/>
                </a:solidFill>
                <a:latin typeface="Arial Black"/>
                <a:cs typeface="Arial Black"/>
              </a:rPr>
              <a:t>ГЛАЗ</a:t>
            </a:r>
            <a:endParaRPr sz="8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0001" y="738098"/>
          <a:ext cx="4432300" cy="178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955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РАНЕНИЕ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ОЖОГ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ХИМИЧЕСКИЙ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ТЕРМИЧЕСКИЙ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231F20"/>
                        </a:buClr>
                        <a:buFont typeface="Trebuchet MS"/>
                        <a:buChar char="–"/>
                        <a:tabLst>
                          <a:tab pos="125730" algn="l"/>
                        </a:tabLst>
                      </a:pPr>
                      <a:r>
                        <a:rPr sz="900" b="1" spc="-135" dirty="0">
                          <a:solidFill>
                            <a:srgbClr val="ED1B2E"/>
                          </a:solidFill>
                          <a:latin typeface="Trebuchet MS"/>
                          <a:cs typeface="Trebuchet MS"/>
                        </a:rPr>
                        <a:t>Запрещено</a:t>
                      </a:r>
                      <a:r>
                        <a:rPr sz="900" b="1" spc="-80" dirty="0">
                          <a:solidFill>
                            <a:srgbClr val="ED1B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доставать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инородное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тело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231F20"/>
                        </a:buClr>
                        <a:buFont typeface="Trebuchet MS"/>
                        <a:buChar char="–"/>
                        <a:tabLst>
                          <a:tab pos="125730" algn="l"/>
                        </a:tabLst>
                      </a:pPr>
                      <a:r>
                        <a:rPr sz="900" b="1" spc="-135" dirty="0">
                          <a:solidFill>
                            <a:srgbClr val="ED1B2E"/>
                          </a:solidFill>
                          <a:latin typeface="Trebuchet MS"/>
                          <a:cs typeface="Trebuchet MS"/>
                        </a:rPr>
                        <a:t>Запрещено</a:t>
                      </a:r>
                      <a:r>
                        <a:rPr sz="900" b="1" spc="-65" dirty="0">
                          <a:solidFill>
                            <a:srgbClr val="ED1B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накладывать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давящую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повязку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marR="150495" indent="-75565">
                        <a:lnSpc>
                          <a:spcPct val="101899"/>
                        </a:lnSpc>
                        <a:buChar char="–"/>
                        <a:tabLst>
                          <a:tab pos="125730" algn="l"/>
                        </a:tabLst>
                      </a:pP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Закапай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антибактериальные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комбинированные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глазные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капли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Декса-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Гентамицин)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13664">
                        <a:lnSpc>
                          <a:spcPct val="101899"/>
                        </a:lnSpc>
                        <a:spcBef>
                          <a:spcPts val="155"/>
                        </a:spcBef>
                      </a:pP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Обильно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промой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глаза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чистой водой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3340">
                        <a:lnSpc>
                          <a:spcPct val="101899"/>
                        </a:lnSpc>
                        <a:spcBef>
                          <a:spcPts val="155"/>
                        </a:spcBef>
                      </a:pP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Обильно</a:t>
                      </a:r>
                      <a:r>
                        <a:rPr sz="900" spc="-9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смажь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пострадавшие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участки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глазной</a:t>
                      </a:r>
                      <a:r>
                        <a:rPr sz="9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антибакте-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риальной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мазью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тетрациклиновая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1%)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825">
                <a:tc gridSpan="3">
                  <a:txBody>
                    <a:bodyPr/>
                    <a:lstStyle/>
                    <a:p>
                      <a:pPr marL="125730" marR="114935" indent="-75565">
                        <a:lnSpc>
                          <a:spcPct val="101899"/>
                        </a:lnSpc>
                        <a:spcBef>
                          <a:spcPts val="155"/>
                        </a:spcBef>
                        <a:buChar char="–"/>
                        <a:tabLst>
                          <a:tab pos="125730" algn="l"/>
                        </a:tabLst>
                      </a:pPr>
                      <a:r>
                        <a:rPr sz="90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Наложи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пострадавший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защитную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накладку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закрепи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её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пластырем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скотчем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(в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качестве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альтер-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нативы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использовать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ложку,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донце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пластикового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стаканчика,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ладонь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пострадавшего).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–"/>
                        <a:tabLst>
                          <a:tab pos="125730" algn="l"/>
                        </a:tabLst>
                      </a:pPr>
                      <a:r>
                        <a:rPr sz="90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Сделай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асептическую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повязку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оба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глаза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помощью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ППИ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бинта.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–"/>
                        <a:tabLst>
                          <a:tab pos="125730" algn="l"/>
                        </a:tabLst>
                      </a:pP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Введи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обезболивающее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шприц-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тюбиком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АППИ.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–"/>
                        <a:tabLst>
                          <a:tab pos="125730" algn="l"/>
                        </a:tabLst>
                      </a:pP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Рекомендуется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принять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таблетку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антибиотика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ципрофлоксацин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500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мг,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отсутствии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аллергии).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25730" indent="-7556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Trebuchet MS"/>
                        <a:buChar char="–"/>
                        <a:tabLst>
                          <a:tab pos="125730" algn="l"/>
                        </a:tabLst>
                      </a:pPr>
                      <a:r>
                        <a:rPr sz="900" b="1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Немедленно</a:t>
                      </a:r>
                      <a:r>
                        <a:rPr sz="900" b="1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эвакуируй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пострадавшего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медицинское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учреждение.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146399" y="2521813"/>
            <a:ext cx="1956435" cy="1044575"/>
            <a:chOff x="3146399" y="2521813"/>
            <a:chExt cx="1956435" cy="1044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5203" y="2521813"/>
              <a:ext cx="757072" cy="10439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6399" y="2597069"/>
              <a:ext cx="793267" cy="6012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8092" y="2597143"/>
              <a:ext cx="397027" cy="865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6399" y="3196691"/>
              <a:ext cx="793267" cy="26570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31748" y="2620797"/>
            <a:ext cx="2249170" cy="907415"/>
          </a:xfrm>
          <a:custGeom>
            <a:avLst/>
            <a:gdLst/>
            <a:ahLst/>
            <a:cxnLst/>
            <a:rect l="l" t="t" r="r" b="b"/>
            <a:pathLst>
              <a:path w="2249170" h="907414">
                <a:moveTo>
                  <a:pt x="2213051" y="0"/>
                </a:moveTo>
                <a:lnTo>
                  <a:pt x="36004" y="0"/>
                </a:lnTo>
                <a:lnTo>
                  <a:pt x="21993" y="2828"/>
                </a:lnTo>
                <a:lnTo>
                  <a:pt x="10548" y="10544"/>
                </a:lnTo>
                <a:lnTo>
                  <a:pt x="2830" y="21988"/>
                </a:lnTo>
                <a:lnTo>
                  <a:pt x="0" y="36004"/>
                </a:lnTo>
                <a:lnTo>
                  <a:pt x="0" y="871207"/>
                </a:lnTo>
                <a:lnTo>
                  <a:pt x="2830" y="885215"/>
                </a:lnTo>
                <a:lnTo>
                  <a:pt x="10548" y="896656"/>
                </a:lnTo>
                <a:lnTo>
                  <a:pt x="21993" y="904370"/>
                </a:lnTo>
                <a:lnTo>
                  <a:pt x="36004" y="907199"/>
                </a:lnTo>
                <a:lnTo>
                  <a:pt x="2213051" y="907199"/>
                </a:lnTo>
                <a:lnTo>
                  <a:pt x="2227067" y="904370"/>
                </a:lnTo>
                <a:lnTo>
                  <a:pt x="2238511" y="896656"/>
                </a:lnTo>
                <a:lnTo>
                  <a:pt x="2246226" y="885215"/>
                </a:lnTo>
                <a:lnTo>
                  <a:pt x="2249055" y="871207"/>
                </a:lnTo>
                <a:lnTo>
                  <a:pt x="2249055" y="36004"/>
                </a:lnTo>
                <a:lnTo>
                  <a:pt x="2246226" y="21988"/>
                </a:lnTo>
                <a:lnTo>
                  <a:pt x="2238511" y="10544"/>
                </a:lnTo>
                <a:lnTo>
                  <a:pt x="2227067" y="2828"/>
                </a:lnTo>
                <a:lnTo>
                  <a:pt x="2213051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1049" y="2730237"/>
            <a:ext cx="1750695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Очки</a:t>
            </a:r>
            <a:r>
              <a:rPr sz="900" i="1" spc="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сегодня</a:t>
            </a:r>
            <a:r>
              <a:rPr sz="900" i="1" spc="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не</a:t>
            </a:r>
            <a:r>
              <a:rPr sz="900" i="1" spc="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omic Sans MS"/>
                <a:cs typeface="Comic Sans MS"/>
              </a:rPr>
              <a:t>надел,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Осколок</a:t>
            </a:r>
            <a:r>
              <a:rPr sz="900" i="1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в</a:t>
            </a:r>
            <a:r>
              <a:rPr sz="900" i="1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глаз</a:t>
            </a:r>
            <a:r>
              <a:rPr sz="900" i="1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Comic Sans MS"/>
                <a:cs typeface="Comic Sans MS"/>
              </a:rPr>
              <a:t>твой</a:t>
            </a:r>
            <a:r>
              <a:rPr sz="900" i="1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omic Sans MS"/>
                <a:cs typeface="Comic Sans MS"/>
              </a:rPr>
              <a:t>прилетел.</a:t>
            </a:r>
            <a:endParaRPr sz="900">
              <a:latin typeface="Comic Sans MS"/>
              <a:cs typeface="Comic Sans MS"/>
            </a:endParaRPr>
          </a:p>
          <a:p>
            <a:pPr marL="518159" marR="57150" indent="-73660">
              <a:lnSpc>
                <a:spcPts val="900"/>
              </a:lnSpc>
              <a:spcBef>
                <a:spcPts val="700"/>
              </a:spcBef>
            </a:pPr>
            <a:r>
              <a:rPr sz="800" b="1" spc="-114" dirty="0">
                <a:solidFill>
                  <a:srgbClr val="ED1B2E"/>
                </a:solidFill>
                <a:latin typeface="Trebuchet MS"/>
                <a:cs typeface="Trebuchet MS"/>
              </a:rPr>
              <a:t>Ношение</a:t>
            </a:r>
            <a:r>
              <a:rPr sz="800" b="1" spc="-3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110" dirty="0">
                <a:solidFill>
                  <a:srgbClr val="ED1B2E"/>
                </a:solidFill>
                <a:latin typeface="Trebuchet MS"/>
                <a:cs typeface="Trebuchet MS"/>
              </a:rPr>
              <a:t>баллистических</a:t>
            </a:r>
            <a:r>
              <a:rPr sz="800" b="1" spc="-3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75" dirty="0">
                <a:solidFill>
                  <a:srgbClr val="ED1B2E"/>
                </a:solidFill>
                <a:latin typeface="Trebuchet MS"/>
                <a:cs typeface="Trebuchet MS"/>
              </a:rPr>
              <a:t>очков</a:t>
            </a:r>
            <a:r>
              <a:rPr sz="800" b="1" spc="50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114" dirty="0">
                <a:solidFill>
                  <a:srgbClr val="ED1B2E"/>
                </a:solidFill>
                <a:latin typeface="Trebuchet MS"/>
                <a:cs typeface="Trebuchet MS"/>
              </a:rPr>
              <a:t>спасёт</a:t>
            </a:r>
            <a:r>
              <a:rPr sz="800" b="1" spc="-80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110" dirty="0">
                <a:solidFill>
                  <a:srgbClr val="ED1B2E"/>
                </a:solidFill>
                <a:latin typeface="Trebuchet MS"/>
                <a:cs typeface="Trebuchet MS"/>
              </a:rPr>
              <a:t>Вас</a:t>
            </a:r>
            <a:r>
              <a:rPr sz="800" b="1" spc="-7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100" dirty="0">
                <a:solidFill>
                  <a:srgbClr val="ED1B2E"/>
                </a:solidFill>
                <a:latin typeface="Trebuchet MS"/>
                <a:cs typeface="Trebuchet MS"/>
              </a:rPr>
              <a:t>от</a:t>
            </a:r>
            <a:r>
              <a:rPr sz="800" b="1" spc="-75" dirty="0">
                <a:solidFill>
                  <a:srgbClr val="ED1B2E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ED1B2E"/>
                </a:solidFill>
                <a:latin typeface="Trebuchet MS"/>
                <a:cs typeface="Trebuchet MS"/>
              </a:rPr>
              <a:t>инвалидности!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299" y="595924"/>
            <a:ext cx="33737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«Зона</a:t>
            </a:r>
            <a:r>
              <a:rPr sz="900" b="1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подготовки</a:t>
            </a:r>
            <a:r>
              <a:rPr sz="900" b="1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sz="900" b="1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эвакуации»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).</a:t>
            </a:r>
            <a:r>
              <a:rPr sz="900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то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место,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куда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287" y="733085"/>
            <a:ext cx="4383405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204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прибыть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(или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где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заранее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находится)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транспорт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медицинского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назначения.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Обычно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это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тыловые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командные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структуры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уровня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роты.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Там</a:t>
            </a:r>
            <a:r>
              <a:rPr sz="900" spc="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происходит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стабилизация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состоя-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подготовка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отметить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только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то,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границы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между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этими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зонами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очевид-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ны,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то,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любая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из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каждый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момент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быть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«красной»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(подвергнуться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обстрелу)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даже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обстрел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продолжаться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непрерывно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во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трёх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зонах.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Об-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разно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выражаясь,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нынешних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условиях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все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зоны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«покраснели».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6350" algn="just">
              <a:lnSpc>
                <a:spcPct val="120400"/>
              </a:lnSpc>
            </a:pP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Вывод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из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этого: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хотя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имеются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некоторые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ориентировочные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приоритеты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какой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объ-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ём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какой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зоне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оказывать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наиболее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целесообразно,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являются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непре-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ложным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шаблоном.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Всегда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надо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проявлять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гибкое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тактическое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мышление,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оце-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нивать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обстановку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определять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объём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оказываемой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данном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месте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исходя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совокупности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тактических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медицинских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факторов.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000" y="612000"/>
            <a:ext cx="963294" cy="158750"/>
          </a:xfrm>
          <a:prstGeom prst="rect">
            <a:avLst/>
          </a:prstGeom>
          <a:solidFill>
            <a:srgbClr val="40AD49"/>
          </a:solidFill>
        </p:spPr>
        <p:txBody>
          <a:bodyPr vert="horz" wrap="square" lIns="0" tIns="381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30"/>
              </a:spcBef>
            </a:pPr>
            <a:r>
              <a:rPr sz="900" b="1" spc="-80" dirty="0">
                <a:solidFill>
                  <a:srgbClr val="FFFFFF"/>
                </a:solidFill>
                <a:latin typeface="Tahoma"/>
                <a:cs typeface="Tahoma"/>
              </a:rPr>
              <a:t>ЗЕЛЕНАЯ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ЗОНА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8002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39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542936"/>
            <a:ext cx="4215765" cy="12522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0029" lvl="1" indent="-228600">
              <a:lnSpc>
                <a:spcPct val="100000"/>
              </a:lnSpc>
              <a:spcBef>
                <a:spcPts val="530"/>
              </a:spcBef>
              <a:buSzPct val="94444"/>
              <a:buAutoNum type="arabicPeriod" startAt="5"/>
              <a:tabLst>
                <a:tab pos="240029" algn="l"/>
              </a:tabLst>
            </a:pPr>
            <a:r>
              <a:rPr sz="900" u="sng" spc="34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4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ПРОХОДИМОСТЬ</a:t>
            </a:r>
            <a:r>
              <a:rPr sz="900" u="sng" spc="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6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ДЫХАТЕЛЬНЫХ</a:t>
            </a:r>
            <a:r>
              <a:rPr sz="900" u="sng" spc="4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ПУТЕЙ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800" spc="-95" dirty="0">
                <a:solidFill>
                  <a:srgbClr val="ED1B2E"/>
                </a:solidFill>
                <a:latin typeface="Arial Black"/>
                <a:cs typeface="Arial Black"/>
              </a:rPr>
              <a:t>ЕСЛИ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5" dirty="0">
                <a:solidFill>
                  <a:srgbClr val="ED1B2E"/>
                </a:solidFill>
                <a:latin typeface="Arial Black"/>
                <a:cs typeface="Arial Black"/>
              </a:rPr>
              <a:t>БОЕЦ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14" dirty="0">
                <a:solidFill>
                  <a:srgbClr val="ED1B2E"/>
                </a:solidFill>
                <a:latin typeface="Arial Black"/>
                <a:cs typeface="Arial Black"/>
              </a:rPr>
              <a:t>БЕЗ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СОЗНАНИЯ,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НЕОБХОДИМО:</a:t>
            </a:r>
            <a:endParaRPr sz="800">
              <a:latin typeface="Arial Black"/>
              <a:cs typeface="Arial Black"/>
            </a:endParaRPr>
          </a:p>
          <a:p>
            <a:pPr marL="113030" lvl="2" indent="-100330">
              <a:lnSpc>
                <a:spcPct val="100000"/>
              </a:lnSpc>
              <a:spcBef>
                <a:spcPts val="23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Запрокинуть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голову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чтобы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открыть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дыхательные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пути</a:t>
            </a:r>
            <a:endParaRPr sz="900">
              <a:latin typeface="Trebuchet MS"/>
              <a:cs typeface="Trebuchet MS"/>
            </a:endParaRPr>
          </a:p>
          <a:p>
            <a:pPr marL="113030" lvl="2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Осмотреть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ротовую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полость.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Очистить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ее.</a:t>
            </a:r>
            <a:endParaRPr sz="900">
              <a:latin typeface="Trebuchet MS"/>
              <a:cs typeface="Trebuchet MS"/>
            </a:endParaRPr>
          </a:p>
          <a:p>
            <a:pPr marL="113664" marR="5080">
              <a:lnSpc>
                <a:spcPct val="120400"/>
              </a:lnSpc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Намотайте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указательный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средний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палец несколько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туров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бинта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(желательно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перчатках).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Очистите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ими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ротовую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полость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рвотных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масс,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если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есть, крови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т.д.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231" y="1979821"/>
            <a:ext cx="3996554" cy="128146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1964778"/>
            <a:ext cx="3052445" cy="15265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6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Осмотри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торс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повреждений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(спереди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сзади).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Удалите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одежду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месте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ранения.</a:t>
            </a:r>
            <a:endParaRPr sz="900">
              <a:latin typeface="Trebuchet MS"/>
              <a:cs typeface="Trebuchet MS"/>
            </a:endParaRPr>
          </a:p>
          <a:p>
            <a:pPr marL="112395" marR="542290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Прижмите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ладонью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отверстие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раневого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канала 	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(не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забывай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50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выходного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отверстия).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5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Придайте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раненому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полу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сидячее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положение.</a:t>
            </a:r>
            <a:endParaRPr sz="900">
              <a:latin typeface="Trebuchet MS"/>
              <a:cs typeface="Trebuchet MS"/>
            </a:endParaRPr>
          </a:p>
          <a:p>
            <a:pPr marL="112395" marR="436880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Откройте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ППИ,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используйте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прорезиненную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оболочку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наложения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окклюзионной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повязки.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98039"/>
            <a:ext cx="3066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3.6.</a:t>
            </a:r>
            <a:r>
              <a:rPr sz="900" u="sng" spc="30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7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РАНЕНИЯ</a:t>
            </a:r>
            <a:r>
              <a:rPr sz="900" u="sng" spc="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ОБЛАСТИ</a:t>
            </a:r>
            <a:r>
              <a:rPr sz="900" u="sng" spc="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ГРУДИ.</a:t>
            </a:r>
            <a:r>
              <a:rPr sz="900" u="sng" spc="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ПНЕВМОТОРАКС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4637" y="874219"/>
            <a:ext cx="1776730" cy="1050290"/>
            <a:chOff x="814637" y="874219"/>
            <a:chExt cx="1776730" cy="10502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637" y="874219"/>
              <a:ext cx="1776726" cy="10500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4019" y="1187983"/>
              <a:ext cx="131445" cy="110489"/>
            </a:xfrm>
            <a:custGeom>
              <a:avLst/>
              <a:gdLst/>
              <a:ahLst/>
              <a:cxnLst/>
              <a:rect l="l" t="t" r="r" b="b"/>
              <a:pathLst>
                <a:path w="131444" h="110490">
                  <a:moveTo>
                    <a:pt x="0" y="0"/>
                  </a:moveTo>
                  <a:lnTo>
                    <a:pt x="131368" y="109867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2482" y="1264234"/>
              <a:ext cx="73025" cy="67310"/>
            </a:xfrm>
            <a:custGeom>
              <a:avLst/>
              <a:gdLst/>
              <a:ahLst/>
              <a:cxnLst/>
              <a:rect l="l" t="t" r="r" b="b"/>
              <a:pathLst>
                <a:path w="73025" h="67309">
                  <a:moveTo>
                    <a:pt x="34010" y="0"/>
                  </a:moveTo>
                  <a:lnTo>
                    <a:pt x="0" y="40652"/>
                  </a:lnTo>
                  <a:lnTo>
                    <a:pt x="72872" y="67056"/>
                  </a:lnTo>
                  <a:lnTo>
                    <a:pt x="34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0120" y="1155204"/>
              <a:ext cx="138430" cy="102235"/>
            </a:xfrm>
            <a:custGeom>
              <a:avLst/>
              <a:gdLst/>
              <a:ahLst/>
              <a:cxnLst/>
              <a:rect l="l" t="t" r="r" b="b"/>
              <a:pathLst>
                <a:path w="138430" h="102234">
                  <a:moveTo>
                    <a:pt x="137845" y="101638"/>
                  </a:moveTo>
                  <a:lnTo>
                    <a:pt x="0" y="0"/>
                  </a:lnTo>
                </a:path>
              </a:pathLst>
            </a:custGeom>
            <a:ln w="888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8198" y="1124267"/>
              <a:ext cx="74930" cy="64769"/>
            </a:xfrm>
            <a:custGeom>
              <a:avLst/>
              <a:gdLst/>
              <a:ahLst/>
              <a:cxnLst/>
              <a:rect l="l" t="t" r="r" b="b"/>
              <a:pathLst>
                <a:path w="74930" h="64769">
                  <a:moveTo>
                    <a:pt x="0" y="0"/>
                  </a:moveTo>
                  <a:lnTo>
                    <a:pt x="42875" y="64566"/>
                  </a:lnTo>
                  <a:lnTo>
                    <a:pt x="74345" y="21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6531" y="1562506"/>
              <a:ext cx="2540" cy="80645"/>
            </a:xfrm>
            <a:custGeom>
              <a:avLst/>
              <a:gdLst/>
              <a:ahLst/>
              <a:cxnLst/>
              <a:rect l="l" t="t" r="r" b="b"/>
              <a:pathLst>
                <a:path w="2540" h="80644">
                  <a:moveTo>
                    <a:pt x="0" y="0"/>
                  </a:moveTo>
                  <a:lnTo>
                    <a:pt x="2019" y="80340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1524" y="1621459"/>
              <a:ext cx="53340" cy="73660"/>
            </a:xfrm>
            <a:custGeom>
              <a:avLst/>
              <a:gdLst/>
              <a:ahLst/>
              <a:cxnLst/>
              <a:rect l="l" t="t" r="r" b="b"/>
              <a:pathLst>
                <a:path w="53340" h="73660">
                  <a:moveTo>
                    <a:pt x="52971" y="0"/>
                  </a:moveTo>
                  <a:lnTo>
                    <a:pt x="0" y="1320"/>
                  </a:lnTo>
                  <a:lnTo>
                    <a:pt x="28308" y="73469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3096" y="1764906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03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6592" y="1832483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40" h="73025">
                  <a:moveTo>
                    <a:pt x="53009" y="0"/>
                  </a:moveTo>
                  <a:lnTo>
                    <a:pt x="0" y="0"/>
                  </a:lnTo>
                  <a:lnTo>
                    <a:pt x="26504" y="72821"/>
                  </a:lnTo>
                  <a:lnTo>
                    <a:pt x="530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2807" y="1552003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5">
                  <a:moveTo>
                    <a:pt x="0" y="0"/>
                  </a:moveTo>
                  <a:lnTo>
                    <a:pt x="157594" y="0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9675" y="1525498"/>
              <a:ext cx="73025" cy="53340"/>
            </a:xfrm>
            <a:custGeom>
              <a:avLst/>
              <a:gdLst/>
              <a:ahLst/>
              <a:cxnLst/>
              <a:rect l="l" t="t" r="r" b="b"/>
              <a:pathLst>
                <a:path w="73025" h="53340">
                  <a:moveTo>
                    <a:pt x="0" y="0"/>
                  </a:moveTo>
                  <a:lnTo>
                    <a:pt x="0" y="53009"/>
                  </a:lnTo>
                  <a:lnTo>
                    <a:pt x="72821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40356" y="1533410"/>
              <a:ext cx="156845" cy="16510"/>
            </a:xfrm>
            <a:custGeom>
              <a:avLst/>
              <a:gdLst/>
              <a:ahLst/>
              <a:cxnLst/>
              <a:rect l="l" t="t" r="r" b="b"/>
              <a:pathLst>
                <a:path w="156844" h="16509">
                  <a:moveTo>
                    <a:pt x="156730" y="0"/>
                  </a:moveTo>
                  <a:lnTo>
                    <a:pt x="0" y="16471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8540" y="1521358"/>
              <a:ext cx="75565" cy="53340"/>
            </a:xfrm>
            <a:custGeom>
              <a:avLst/>
              <a:gdLst/>
              <a:ahLst/>
              <a:cxnLst/>
              <a:rect l="l" t="t" r="r" b="b"/>
              <a:pathLst>
                <a:path w="75564" h="53340">
                  <a:moveTo>
                    <a:pt x="69659" y="0"/>
                  </a:moveTo>
                  <a:lnTo>
                    <a:pt x="0" y="33972"/>
                  </a:lnTo>
                  <a:lnTo>
                    <a:pt x="75209" y="52717"/>
                  </a:lnTo>
                  <a:lnTo>
                    <a:pt x="6965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2097" y="1764906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03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5605" y="1832483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40" h="73025">
                  <a:moveTo>
                    <a:pt x="52997" y="0"/>
                  </a:moveTo>
                  <a:lnTo>
                    <a:pt x="0" y="0"/>
                  </a:lnTo>
                  <a:lnTo>
                    <a:pt x="26492" y="72821"/>
                  </a:lnTo>
                  <a:lnTo>
                    <a:pt x="529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4304" y="167660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03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47799" y="1624495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39" h="73025">
                  <a:moveTo>
                    <a:pt x="26504" y="0"/>
                  </a:moveTo>
                  <a:lnTo>
                    <a:pt x="0" y="72821"/>
                  </a:lnTo>
                  <a:lnTo>
                    <a:pt x="52997" y="72821"/>
                  </a:lnTo>
                  <a:lnTo>
                    <a:pt x="2650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86799" y="171710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03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60294" y="1665008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39" h="73025">
                  <a:moveTo>
                    <a:pt x="26504" y="0"/>
                  </a:moveTo>
                  <a:lnTo>
                    <a:pt x="0" y="72821"/>
                  </a:lnTo>
                  <a:lnTo>
                    <a:pt x="53009" y="72821"/>
                  </a:lnTo>
                  <a:lnTo>
                    <a:pt x="2650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28798" y="943203"/>
            <a:ext cx="2347595" cy="1012190"/>
            <a:chOff x="2728798" y="943203"/>
            <a:chExt cx="2347595" cy="1012190"/>
          </a:xfrm>
        </p:grpSpPr>
        <p:sp>
          <p:nvSpPr>
            <p:cNvPr id="28" name="object 28"/>
            <p:cNvSpPr/>
            <p:nvPr/>
          </p:nvSpPr>
          <p:spPr>
            <a:xfrm>
              <a:off x="2728798" y="943203"/>
              <a:ext cx="2347595" cy="1012190"/>
            </a:xfrm>
            <a:custGeom>
              <a:avLst/>
              <a:gdLst/>
              <a:ahLst/>
              <a:cxnLst/>
              <a:rect l="l" t="t" r="r" b="b"/>
              <a:pathLst>
                <a:path w="2347595" h="1012189">
                  <a:moveTo>
                    <a:pt x="2311196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975601"/>
                  </a:lnTo>
                  <a:lnTo>
                    <a:pt x="2828" y="989609"/>
                  </a:lnTo>
                  <a:lnTo>
                    <a:pt x="10544" y="1001050"/>
                  </a:lnTo>
                  <a:lnTo>
                    <a:pt x="21988" y="1008764"/>
                  </a:lnTo>
                  <a:lnTo>
                    <a:pt x="36004" y="1011593"/>
                  </a:lnTo>
                  <a:lnTo>
                    <a:pt x="2311196" y="1011593"/>
                  </a:lnTo>
                  <a:lnTo>
                    <a:pt x="2325212" y="1008764"/>
                  </a:lnTo>
                  <a:lnTo>
                    <a:pt x="2336657" y="1001050"/>
                  </a:lnTo>
                  <a:lnTo>
                    <a:pt x="2344372" y="989609"/>
                  </a:lnTo>
                  <a:lnTo>
                    <a:pt x="2347201" y="975601"/>
                  </a:lnTo>
                  <a:lnTo>
                    <a:pt x="2347201" y="36004"/>
                  </a:lnTo>
                  <a:lnTo>
                    <a:pt x="2344372" y="21988"/>
                  </a:lnTo>
                  <a:lnTo>
                    <a:pt x="2336657" y="10544"/>
                  </a:lnTo>
                  <a:lnTo>
                    <a:pt x="2325212" y="2828"/>
                  </a:lnTo>
                  <a:lnTo>
                    <a:pt x="2311196" y="0"/>
                  </a:lnTo>
                  <a:close/>
                </a:path>
              </a:pathLst>
            </a:custGeom>
            <a:solidFill>
              <a:srgbClr val="FFF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8798" y="943203"/>
              <a:ext cx="2347595" cy="124460"/>
            </a:xfrm>
            <a:custGeom>
              <a:avLst/>
              <a:gdLst/>
              <a:ahLst/>
              <a:cxnLst/>
              <a:rect l="l" t="t" r="r" b="b"/>
              <a:pathLst>
                <a:path w="2347595" h="124459">
                  <a:moveTo>
                    <a:pt x="2311196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88201"/>
                  </a:lnTo>
                  <a:lnTo>
                    <a:pt x="2828" y="102212"/>
                  </a:lnTo>
                  <a:lnTo>
                    <a:pt x="10544" y="113657"/>
                  </a:lnTo>
                  <a:lnTo>
                    <a:pt x="21988" y="121375"/>
                  </a:lnTo>
                  <a:lnTo>
                    <a:pt x="36004" y="124205"/>
                  </a:lnTo>
                  <a:lnTo>
                    <a:pt x="2311196" y="124205"/>
                  </a:lnTo>
                  <a:lnTo>
                    <a:pt x="2325212" y="121375"/>
                  </a:lnTo>
                  <a:lnTo>
                    <a:pt x="2336657" y="113657"/>
                  </a:lnTo>
                  <a:lnTo>
                    <a:pt x="2344372" y="102212"/>
                  </a:lnTo>
                  <a:lnTo>
                    <a:pt x="2347201" y="88201"/>
                  </a:lnTo>
                  <a:lnTo>
                    <a:pt x="2347201" y="36004"/>
                  </a:lnTo>
                  <a:lnTo>
                    <a:pt x="2344372" y="21988"/>
                  </a:lnTo>
                  <a:lnTo>
                    <a:pt x="2336657" y="10544"/>
                  </a:lnTo>
                  <a:lnTo>
                    <a:pt x="2325212" y="2828"/>
                  </a:lnTo>
                  <a:lnTo>
                    <a:pt x="2311196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88094" y="922439"/>
            <a:ext cx="2230755" cy="9683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290"/>
              </a:spcBef>
            </a:pPr>
            <a:r>
              <a:rPr sz="600" spc="-70" dirty="0">
                <a:solidFill>
                  <a:srgbClr val="231F20"/>
                </a:solidFill>
                <a:latin typeface="Arial Black"/>
                <a:cs typeface="Arial Black"/>
              </a:rPr>
              <a:t>ОТКРЫТЫЙ</a:t>
            </a:r>
            <a:r>
              <a:rPr sz="6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ПНЕВМОТОРАКС</a:t>
            </a:r>
            <a:endParaRPr sz="600">
              <a:latin typeface="Arial Black"/>
              <a:cs typeface="Arial Black"/>
            </a:endParaRPr>
          </a:p>
          <a:p>
            <a:pPr marL="12700" marR="5080" algn="just">
              <a:lnSpc>
                <a:spcPct val="111100"/>
              </a:lnSpc>
              <a:spcBef>
                <a:spcPts val="115"/>
              </a:spcBef>
            </a:pP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Открытый</a:t>
            </a:r>
            <a:r>
              <a:rPr sz="6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пневмоторакс</a:t>
            </a:r>
            <a:r>
              <a:rPr sz="6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характеризуется</a:t>
            </a:r>
            <a:r>
              <a:rPr sz="6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наличием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дефекта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стенке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грудной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клетки,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6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который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происходит</a:t>
            </a:r>
            <a:r>
              <a:rPr sz="600" spc="2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свободное</a:t>
            </a:r>
            <a:r>
              <a:rPr sz="60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сообщение</a:t>
            </a:r>
            <a:r>
              <a:rPr sz="60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полости</a:t>
            </a:r>
            <a:r>
              <a:rPr sz="60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плевры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600" spc="4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внешней</a:t>
            </a:r>
            <a:r>
              <a:rPr sz="600" spc="4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средой.</a:t>
            </a:r>
            <a:r>
              <a:rPr sz="600" spc="4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600" spc="4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вдохе</a:t>
            </a:r>
            <a:r>
              <a:rPr sz="600" spc="4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воздух</a:t>
            </a:r>
            <a:r>
              <a:rPr sz="600" spc="4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поступает</a:t>
            </a:r>
            <a:r>
              <a:rPr sz="600" spc="4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плевральную</a:t>
            </a:r>
            <a:r>
              <a:rPr sz="60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полость,</a:t>
            </a:r>
            <a:r>
              <a:rPr sz="60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sz="60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600" spc="4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выдохе</a:t>
            </a:r>
            <a:r>
              <a:rPr sz="60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выходит</a:t>
            </a:r>
            <a:r>
              <a:rPr sz="60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дефект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висцеральной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плевры.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Давление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плевральной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полости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равным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атмосферному,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что</a:t>
            </a:r>
            <a:r>
              <a:rPr sz="6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приводит</a:t>
            </a:r>
            <a:r>
              <a:rPr sz="6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коллапсу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легкого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выключению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его</a:t>
            </a:r>
            <a:r>
              <a:rPr sz="6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</a:t>
            </a:r>
            <a:r>
              <a:rPr sz="6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дыхания.</a:t>
            </a:r>
            <a:endParaRPr sz="600">
              <a:latin typeface="Microsoft Sans Serif"/>
              <a:cs typeface="Microsoft Sans Serif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2974" y="2272636"/>
            <a:ext cx="1541738" cy="124625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585990"/>
            <a:ext cx="3060700" cy="218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075">
              <a:lnSpc>
                <a:spcPct val="120400"/>
              </a:lnSpc>
              <a:spcBef>
                <a:spcPts val="100"/>
              </a:spcBef>
            </a:pP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При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открытом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пневмотораксе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основная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задача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–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перевести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его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закрытый.</a:t>
            </a:r>
            <a:endParaRPr sz="900">
              <a:latin typeface="Tahoma"/>
              <a:cs typeface="Tahoma"/>
            </a:endParaRPr>
          </a:p>
          <a:p>
            <a:pPr marL="112395" marR="5080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Прижмите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оболочку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внутренней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(чёрной)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стороной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телу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раненого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(если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выходное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отверстие,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выполни</a:t>
            </a:r>
            <a:endParaRPr sz="900">
              <a:latin typeface="Trebuchet MS"/>
              <a:cs typeface="Trebuchet MS"/>
            </a:endParaRPr>
          </a:p>
          <a:p>
            <a:pPr marL="113664">
              <a:lnSpc>
                <a:spcPct val="100000"/>
              </a:lnSpc>
              <a:spcBef>
                <a:spcPts val="220"/>
              </a:spcBef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же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самые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действия).</a:t>
            </a:r>
            <a:endParaRPr sz="900">
              <a:latin typeface="Trebuchet MS"/>
              <a:cs typeface="Trebuchet MS"/>
            </a:endParaRPr>
          </a:p>
          <a:p>
            <a:pPr marL="12700" marR="694055">
              <a:lnSpc>
                <a:spcPct val="120400"/>
              </a:lnSpc>
              <a:spcBef>
                <a:spcPts val="285"/>
              </a:spcBef>
            </a:pP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Края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материала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5" dirty="0">
                <a:solidFill>
                  <a:srgbClr val="ED1B2E"/>
                </a:solidFill>
                <a:latin typeface="Tahoma"/>
                <a:cs typeface="Tahoma"/>
              </a:rPr>
              <a:t>должны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выступать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на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ED1B2E"/>
                </a:solidFill>
                <a:latin typeface="Tahoma"/>
                <a:cs typeface="Tahoma"/>
              </a:rPr>
              <a:t>4-</a:t>
            </a:r>
            <a:r>
              <a:rPr sz="900" b="1" spc="-105" dirty="0">
                <a:solidFill>
                  <a:srgbClr val="ED1B2E"/>
                </a:solidFill>
                <a:latin typeface="Tahoma"/>
                <a:cs typeface="Tahoma"/>
              </a:rPr>
              <a:t>5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см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за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края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раны</a:t>
            </a:r>
            <a:endParaRPr sz="900">
              <a:latin typeface="Tahoma"/>
              <a:cs typeface="Tahoma"/>
            </a:endParaRPr>
          </a:p>
          <a:p>
            <a:pPr marL="112395" marR="654050" indent="-100330">
              <a:lnSpc>
                <a:spcPct val="120400"/>
              </a:lnSpc>
              <a:spcBef>
                <a:spcPts val="284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Циркулярным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бинтованием,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туго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зафиксируй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оболочку,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создав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герметичность.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Подойдет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ED1B2E"/>
                </a:solidFill>
                <a:latin typeface="Tahoma"/>
                <a:cs typeface="Tahoma"/>
              </a:rPr>
              <a:t>любой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материал,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пропускающий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воздух</a:t>
            </a:r>
            <a:endParaRPr sz="900">
              <a:latin typeface="Tahoma"/>
              <a:cs typeface="Tahoma"/>
            </a:endParaRPr>
          </a:p>
          <a:p>
            <a:pPr marL="112395" marR="145415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сознании,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лучше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транспортировать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полу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сидячем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положении,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если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есть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возможность.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4941" y="764900"/>
            <a:ext cx="1267819" cy="18956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571584"/>
            <a:ext cx="4382135" cy="182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4180">
              <a:lnSpc>
                <a:spcPct val="1466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Идеальным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вариантом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является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создание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клапана</a:t>
            </a:r>
            <a:r>
              <a:rPr sz="900" b="1" spc="50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Возможные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варианты:</a:t>
            </a:r>
            <a:endParaRPr sz="900">
              <a:latin typeface="Tahoma"/>
              <a:cs typeface="Tahoma"/>
            </a:endParaRPr>
          </a:p>
          <a:p>
            <a:pPr marL="112395" marR="5715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Применение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готовой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наклейки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клапаном,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клеится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голое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тело,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клапан должен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находиться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над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раневым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каналом.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Использование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герметичного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материала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(оболочка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ППИ,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полиэтилен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т.д.)</a:t>
            </a:r>
            <a:r>
              <a:rPr sz="900" spc="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10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фиксируют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лейкопластырем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армированным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скотчем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теле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сторон,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4-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ю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оставить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открытой.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ри</a:t>
            </a:r>
            <a:r>
              <a:rPr sz="90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80" dirty="0">
                <a:solidFill>
                  <a:srgbClr val="231F20"/>
                </a:solidFill>
                <a:latin typeface="Trebuchet MS"/>
                <a:cs typeface="Trebuchet MS"/>
              </a:rPr>
              <a:t>вдохе,</a:t>
            </a:r>
            <a:r>
              <a:rPr sz="90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герметичная</a:t>
            </a:r>
            <a:r>
              <a:rPr sz="90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оболочка</a:t>
            </a:r>
            <a:r>
              <a:rPr sz="90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прижимается</a:t>
            </a:r>
            <a:r>
              <a:rPr sz="900" i="1" spc="-3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i="1" spc="-7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раневому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каналу,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тем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самым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предотвращая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сообщение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Trebuchet MS"/>
                <a:cs typeface="Trebuchet MS"/>
              </a:rPr>
              <a:t>плевры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i="1" spc="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окружающей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средой.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75" dirty="0">
                <a:solidFill>
                  <a:srgbClr val="231F20"/>
                </a:solidFill>
                <a:latin typeface="Trebuchet MS"/>
                <a:cs typeface="Trebuchet MS"/>
              </a:rPr>
              <a:t>выдохе,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воздух,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который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находился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плевральной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полости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выходит</a:t>
            </a:r>
            <a:r>
              <a:rPr sz="900" i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через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раневой</a:t>
            </a:r>
            <a:r>
              <a:rPr sz="900" i="1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канал.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639" y="2452600"/>
            <a:ext cx="3258311" cy="1111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295" y="506785"/>
            <a:ext cx="4381500" cy="17151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Наблюдайте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состоянием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раненого:</a:t>
            </a:r>
            <a:endParaRPr sz="900">
              <a:latin typeface="Tahoma"/>
              <a:cs typeface="Tahoma"/>
            </a:endParaRPr>
          </a:p>
          <a:p>
            <a:pPr marL="109220" marR="5080" indent="-97155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0489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выдохе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должен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характерный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звук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из-под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клапана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(хлюпающий,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свистящий). 	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говорит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наружного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клапанного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механизма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пневмоторакса. 	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Воздух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покидает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плевральную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полость.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Состояние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должно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улучшаться.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Если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улучшение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наступает,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а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признаки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дыхательной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и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сердечной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недостаточности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на- 	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растают,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залепить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сторону,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зафиксировать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повязкой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герметичный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пакет.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spc="-110" dirty="0">
                <a:solidFill>
                  <a:srgbClr val="ED1B2E"/>
                </a:solidFill>
                <a:latin typeface="Arial Black"/>
                <a:cs typeface="Arial Black"/>
              </a:rPr>
              <a:t>СОВРЕМЕННЫЕ</a:t>
            </a:r>
            <a:r>
              <a:rPr sz="800" spc="2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0" dirty="0">
                <a:solidFill>
                  <a:srgbClr val="ED1B2E"/>
                </a:solidFill>
                <a:latin typeface="Arial Black"/>
                <a:cs typeface="Arial Black"/>
              </a:rPr>
              <a:t>ОККЛЮЗИОННЫЕ</a:t>
            </a:r>
            <a:r>
              <a:rPr sz="800" spc="3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ПЛАСТЫРИ</a:t>
            </a:r>
            <a:endParaRPr sz="800">
              <a:latin typeface="Arial Black"/>
              <a:cs typeface="Arial Black"/>
            </a:endParaRPr>
          </a:p>
          <a:p>
            <a:pPr marL="12700" marR="703580">
              <a:lnSpc>
                <a:spcPct val="120400"/>
              </a:lnSpc>
              <a:spcBef>
                <a:spcPts val="315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Значительно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упрощают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оказание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открытом пневмотораксе.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Главный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недостаток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подобных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изделий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цена.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7237" y="2257209"/>
            <a:ext cx="4333240" cy="1307465"/>
            <a:chOff x="627237" y="2257209"/>
            <a:chExt cx="4333240" cy="13074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237" y="2280207"/>
              <a:ext cx="1255562" cy="12478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7001" y="2257209"/>
              <a:ext cx="1398003" cy="1270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2987" y="2276995"/>
              <a:ext cx="1234808" cy="1287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987" y="2276995"/>
              <a:ext cx="1002017" cy="4174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2987" y="2692412"/>
              <a:ext cx="369239" cy="8355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2227" y="2306828"/>
              <a:ext cx="707136" cy="12527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2227" y="2306828"/>
              <a:ext cx="632777" cy="12211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7402" y="2257209"/>
              <a:ext cx="1463039" cy="127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545689"/>
            <a:ext cx="3422015" cy="22078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800" spc="-95" dirty="0">
                <a:solidFill>
                  <a:srgbClr val="ED1B2E"/>
                </a:solidFill>
                <a:latin typeface="Arial Black"/>
                <a:cs typeface="Arial Black"/>
              </a:rPr>
              <a:t>ДЕКОМПРЕССИЯ</a:t>
            </a:r>
            <a:r>
              <a:rPr sz="800" spc="-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ГРУДНОЙ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КЛЕТКИ</a:t>
            </a:r>
            <a:endParaRPr sz="800">
              <a:latin typeface="Arial Black"/>
              <a:cs typeface="Arial Black"/>
            </a:endParaRPr>
          </a:p>
          <a:p>
            <a:pPr marL="12700" marR="5715" algn="just">
              <a:lnSpc>
                <a:spcPct val="120400"/>
              </a:lnSpc>
              <a:spcBef>
                <a:spcPts val="31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признаках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напряженного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пневмоторакса,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уда-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лось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купировать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стравливанием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воздуха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через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окклюзионную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повязку,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проводится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декомпрессия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грудной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клетки.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285"/>
              </a:spcBef>
            </a:pP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Постановка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плевральной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ED1B2E"/>
                </a:solidFill>
                <a:latin typeface="Tahoma"/>
                <a:cs typeface="Tahoma"/>
              </a:rPr>
              <a:t>иглы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30" dirty="0">
                <a:solidFill>
                  <a:srgbClr val="ED1B2E"/>
                </a:solidFill>
                <a:latin typeface="Tahoma"/>
                <a:cs typeface="Tahoma"/>
              </a:rPr>
              <a:t>–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очень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опасная</a:t>
            </a:r>
            <a:r>
              <a:rPr sz="900" b="1" spc="1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манипуляция,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чреватая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разнообразными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осложнениями.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По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статистике,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пнев-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моторакс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развивается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примерно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у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40" dirty="0">
                <a:solidFill>
                  <a:srgbClr val="ED1B2E"/>
                </a:solidFill>
                <a:latin typeface="Tahoma"/>
                <a:cs typeface="Tahoma"/>
              </a:rPr>
              <a:t>1%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раненых.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Вывод: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семь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раз</a:t>
            </a:r>
            <a:r>
              <a:rPr sz="900" b="1" spc="-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подумайте,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прежде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чем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её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производить.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900">
              <a:latin typeface="Tahoma"/>
              <a:cs typeface="Tahoma"/>
            </a:endParaRPr>
          </a:p>
          <a:p>
            <a:pPr marL="113030" indent="-100330">
              <a:lnSpc>
                <a:spcPct val="100000"/>
              </a:lnSpc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Придайте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пострадавшему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сидячее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положение.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Определите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место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иглы.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Им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межреберье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среднеключичной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линии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стороны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повреждения.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0699" y="789929"/>
            <a:ext cx="859813" cy="17999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764" y="2914192"/>
            <a:ext cx="977029" cy="6173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6549" y="2914192"/>
            <a:ext cx="922253" cy="6173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5061" y="2914192"/>
            <a:ext cx="877942" cy="6173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0794" y="2914192"/>
            <a:ext cx="1105204" cy="6169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499" y="557185"/>
            <a:ext cx="4173220" cy="31896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63830" indent="-100330">
              <a:lnSpc>
                <a:spcPct val="100000"/>
              </a:lnSpc>
              <a:spcBef>
                <a:spcPts val="600"/>
              </a:spcBef>
              <a:buClr>
                <a:srgbClr val="ED1B2E"/>
              </a:buClr>
              <a:buFont typeface="Symbol"/>
              <a:buChar char=""/>
              <a:tabLst>
                <a:tab pos="1638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Обработайте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место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пункции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антисептиком.</a:t>
            </a:r>
            <a:endParaRPr sz="900">
              <a:latin typeface="Trebuchet MS"/>
              <a:cs typeface="Trebuchet MS"/>
            </a:endParaRPr>
          </a:p>
          <a:p>
            <a:pPr marL="163195" marR="123825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64465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Установите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иглу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напротив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верхнего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края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нижележащего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ребра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углом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90°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относительно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грудной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клетки.</a:t>
            </a:r>
            <a:endParaRPr sz="900">
              <a:latin typeface="Trebuchet MS"/>
              <a:cs typeface="Trebuchet MS"/>
            </a:endParaRPr>
          </a:p>
          <a:p>
            <a:pPr marL="163195" marR="709295" indent="-100330">
              <a:lnSpc>
                <a:spcPct val="120400"/>
              </a:lnSpc>
              <a:spcBef>
                <a:spcPts val="284"/>
              </a:spcBef>
              <a:buClr>
                <a:srgbClr val="ED1B2E"/>
              </a:buClr>
              <a:buFont typeface="Symbol"/>
              <a:buChar char=""/>
              <a:tabLst>
                <a:tab pos="164465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Введи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иглу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плевральную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полость,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проводя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её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верхнему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края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нижележащего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ребра.</a:t>
            </a:r>
            <a:endParaRPr sz="900">
              <a:latin typeface="Trebuchet MS"/>
              <a:cs typeface="Trebuchet MS"/>
            </a:endParaRPr>
          </a:p>
          <a:p>
            <a:pPr marL="163830" indent="-100330">
              <a:lnSpc>
                <a:spcPct val="100000"/>
              </a:lnSpc>
              <a:spcBef>
                <a:spcPts val="500"/>
              </a:spcBef>
              <a:buClr>
                <a:srgbClr val="ED1B2E"/>
              </a:buClr>
              <a:buFont typeface="Symbol"/>
              <a:buChar char=""/>
              <a:tabLst>
                <a:tab pos="1638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Извлеките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иглу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через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10 секунд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введения,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оставив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пластиковый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катетер.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ED1B2E"/>
              </a:buClr>
              <a:buFont typeface="Symbol"/>
              <a:buChar char=""/>
            </a:pPr>
            <a:endParaRPr sz="9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800" spc="-95" dirty="0">
                <a:solidFill>
                  <a:srgbClr val="231F20"/>
                </a:solidFill>
                <a:latin typeface="Arial Black"/>
                <a:cs typeface="Arial Black"/>
              </a:rPr>
              <a:t>ДЕКОМПРЕССИЯ</a:t>
            </a:r>
            <a:r>
              <a:rPr sz="8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Arial Black"/>
                <a:cs typeface="Arial Black"/>
              </a:rPr>
              <a:t>ГРУДНОЙ</a:t>
            </a:r>
            <a:r>
              <a:rPr sz="8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Black"/>
                <a:cs typeface="Arial Black"/>
              </a:rPr>
              <a:t>КЛЕТКИ</a:t>
            </a:r>
            <a:endParaRPr sz="800">
              <a:latin typeface="Arial Black"/>
              <a:cs typeface="Arial Black"/>
            </a:endParaRPr>
          </a:p>
          <a:p>
            <a:pPr marL="163830" indent="-100330">
              <a:lnSpc>
                <a:spcPct val="100000"/>
              </a:lnSpc>
              <a:spcBef>
                <a:spcPts val="405"/>
              </a:spcBef>
              <a:buClr>
                <a:srgbClr val="ED1B2E"/>
              </a:buClr>
              <a:buFont typeface="Symbol"/>
              <a:buChar char=""/>
              <a:tabLst>
                <a:tab pos="163830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Улучшение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процесса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дыхания.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Нормализация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ЧДД.</a:t>
            </a:r>
            <a:endParaRPr sz="900">
              <a:latin typeface="Trebuchet MS"/>
              <a:cs typeface="Trebuchet MS"/>
            </a:endParaRPr>
          </a:p>
          <a:p>
            <a:pPr marL="163830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63830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выдохе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катетера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слышан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шипящий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звук</a:t>
            </a:r>
            <a:endParaRPr sz="900">
              <a:latin typeface="Trebuchet MS"/>
              <a:cs typeface="Trebuchet MS"/>
            </a:endParaRPr>
          </a:p>
          <a:p>
            <a:pPr marL="163195" marR="922655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64465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наличии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пульсоксиметра,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показатели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сатурации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(уровня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насыщения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кислородом)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будут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расти.</a:t>
            </a:r>
            <a:endParaRPr sz="9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&gt;95%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SpO</a:t>
            </a:r>
            <a:r>
              <a:rPr sz="750" spc="-15" baseline="-33333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750" spc="-60" baseline="-3333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норма,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90-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94%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ст.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ДН,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75-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89%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ст.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ДН,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&lt;75%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ст.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ДН</a:t>
            </a:r>
            <a:endParaRPr sz="9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ЧСС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(частота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сердечных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сокращений)</a:t>
            </a:r>
            <a:endParaRPr sz="9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219"/>
              </a:spcBef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должна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нормализоваться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(норма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ЧСС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60-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90)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rebuchet MS"/>
              <a:cs typeface="Trebuchet MS"/>
            </a:endParaRPr>
          </a:p>
          <a:p>
            <a:pPr marL="62865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2043" y="2274445"/>
            <a:ext cx="855954" cy="114003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49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6" y="600513"/>
            <a:ext cx="3265804" cy="14871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22885" lvl="1" indent="-215900">
              <a:lnSpc>
                <a:spcPct val="100000"/>
              </a:lnSpc>
              <a:spcBef>
                <a:spcPts val="305"/>
              </a:spcBef>
              <a:buSzPct val="88888"/>
              <a:buAutoNum type="arabicPeriod" startAt="7"/>
              <a:tabLst>
                <a:tab pos="222885" algn="l"/>
              </a:tabLst>
            </a:pPr>
            <a:r>
              <a:rPr sz="900" u="sng" spc="36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6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ОПРЕДЕЛЕНИЕ</a:t>
            </a:r>
            <a:r>
              <a:rPr sz="900" u="sng" spc="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ЖИЗНЕСПОСОБНОСТИ</a:t>
            </a:r>
            <a:endParaRPr sz="900">
              <a:latin typeface="Arial Black"/>
              <a:cs typeface="Arial Black"/>
            </a:endParaRPr>
          </a:p>
          <a:p>
            <a:pPr marL="113030" lvl="2" indent="-100330">
              <a:lnSpc>
                <a:spcPct val="100000"/>
              </a:lnSpc>
              <a:spcBef>
                <a:spcPts val="209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Проверьте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дыхательной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деятельности:</a:t>
            </a:r>
            <a:endParaRPr sz="900">
              <a:latin typeface="Trebuchet MS"/>
              <a:cs typeface="Trebuchet MS"/>
            </a:endParaRPr>
          </a:p>
          <a:p>
            <a:pPr marL="124460" indent="-123825">
              <a:lnSpc>
                <a:spcPct val="100000"/>
              </a:lnSpc>
              <a:spcBef>
                <a:spcPts val="500"/>
              </a:spcBef>
              <a:buSzPct val="88888"/>
              <a:buFont typeface="Tahoma"/>
              <a:buAutoNum type="arabicParenR"/>
              <a:tabLst>
                <a:tab pos="124460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слушайте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дыхание;</a:t>
            </a:r>
            <a:endParaRPr sz="900">
              <a:latin typeface="Trebuchet MS"/>
              <a:cs typeface="Trebuchet MS"/>
            </a:endParaRPr>
          </a:p>
          <a:p>
            <a:pPr marL="12700" marR="5080" indent="-6985">
              <a:lnSpc>
                <a:spcPct val="120400"/>
              </a:lnSpc>
              <a:buSzPct val="88888"/>
              <a:buFont typeface="Tahoma"/>
              <a:buAutoNum type="arabicParenR"/>
              <a:tabLst>
                <a:tab pos="129539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	поднимается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опускается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грудная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клетка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/область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живота.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Проверяйте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дыхания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течение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секунд.</a:t>
            </a:r>
            <a:endParaRPr sz="900">
              <a:latin typeface="Trebuchet MS"/>
              <a:cs typeface="Trebuchet MS"/>
            </a:endParaRPr>
          </a:p>
          <a:p>
            <a:pPr marL="120650">
              <a:lnSpc>
                <a:spcPct val="100000"/>
              </a:lnSpc>
              <a:spcBef>
                <a:spcPts val="505"/>
              </a:spcBef>
            </a:pP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Если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дыхание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отсутствует:</a:t>
            </a:r>
            <a:endParaRPr sz="900">
              <a:latin typeface="Tahoma"/>
              <a:cs typeface="Tahoma"/>
            </a:endParaRPr>
          </a:p>
          <a:p>
            <a:pPr marL="113030" lvl="1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Проверьте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пульса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сонной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артерии.</a:t>
            </a:r>
            <a:endParaRPr sz="900">
              <a:latin typeface="Trebuchet MS"/>
              <a:cs typeface="Trebuchet MS"/>
            </a:endParaRPr>
          </a:p>
          <a:p>
            <a:pPr marL="113030" lvl="1" indent="-100330">
              <a:lnSpc>
                <a:spcPct val="100000"/>
              </a:lnSpc>
              <a:spcBef>
                <a:spcPts val="5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Проверьте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реакцию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зрачков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свет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(должен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сужаться).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018" y="1550699"/>
            <a:ext cx="1118423" cy="18869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2159990"/>
            <a:ext cx="2843999" cy="136800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1770385"/>
            <a:ext cx="4382135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spcBef>
                <a:spcPts val="100"/>
              </a:spcBef>
            </a:pP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Если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все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вышеперечисленные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показатели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отсутствуют,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раненый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считается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погиб-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шим.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Сердечно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легочная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реанимация,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как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правило,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желтой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зоне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проводится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из-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за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отсутствия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возможности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выполнить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манипуляцию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качественно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и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результа-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тивно.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5" dirty="0">
                <a:solidFill>
                  <a:srgbClr val="ED1B2E"/>
                </a:solidFill>
                <a:latin typeface="Tahoma"/>
                <a:cs typeface="Tahoma"/>
              </a:rPr>
              <a:t>Так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25" dirty="0">
                <a:solidFill>
                  <a:srgbClr val="ED1B2E"/>
                </a:solidFill>
                <a:latin typeface="Tahoma"/>
                <a:cs typeface="Tahoma"/>
              </a:rPr>
              <a:t>же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влияет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причина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остановки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сердечно-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легочной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деятельности.</a:t>
            </a:r>
            <a:endParaRPr sz="900">
              <a:latin typeface="Tahoma"/>
              <a:cs typeface="Tahoma"/>
            </a:endParaRPr>
          </a:p>
          <a:p>
            <a:pPr marL="1075690" marR="1066800" indent="88265" algn="just">
              <a:lnSpc>
                <a:spcPct val="120400"/>
              </a:lnSpc>
              <a:spcBef>
                <a:spcPts val="280"/>
              </a:spcBef>
            </a:pPr>
            <a:r>
              <a:rPr sz="900" b="1" spc="-120" dirty="0">
                <a:solidFill>
                  <a:srgbClr val="00A650"/>
                </a:solidFill>
                <a:latin typeface="Tahoma"/>
                <a:cs typeface="Tahoma"/>
              </a:rPr>
              <a:t>Но,</a:t>
            </a:r>
            <a:r>
              <a:rPr sz="900" b="1" spc="5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105" dirty="0">
                <a:solidFill>
                  <a:srgbClr val="00A650"/>
                </a:solidFill>
                <a:latin typeface="Tahoma"/>
                <a:cs typeface="Tahoma"/>
              </a:rPr>
              <a:t>если</a:t>
            </a:r>
            <a:r>
              <a:rPr sz="900" b="1" spc="4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00A650"/>
                </a:solidFill>
                <a:latin typeface="Tahoma"/>
                <a:cs typeface="Tahoma"/>
              </a:rPr>
              <a:t>позволяет</a:t>
            </a:r>
            <a:r>
              <a:rPr sz="900" b="1" spc="4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00A650"/>
                </a:solidFill>
                <a:latin typeface="Tahoma"/>
                <a:cs typeface="Tahoma"/>
              </a:rPr>
              <a:t>боевая</a:t>
            </a:r>
            <a:r>
              <a:rPr sz="900" b="1" spc="4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0A650"/>
                </a:solidFill>
                <a:latin typeface="Tahoma"/>
                <a:cs typeface="Tahoma"/>
              </a:rPr>
              <a:t>обстановка, </a:t>
            </a:r>
            <a:r>
              <a:rPr sz="900" b="1" spc="-75" dirty="0">
                <a:solidFill>
                  <a:srgbClr val="00A650"/>
                </a:solidFill>
                <a:latin typeface="Tahoma"/>
                <a:cs typeface="Tahoma"/>
              </a:rPr>
              <a:t>необходимо</a:t>
            </a:r>
            <a:r>
              <a:rPr sz="900" b="1" spc="-3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00A650"/>
                </a:solidFill>
                <a:latin typeface="Tahoma"/>
                <a:cs typeface="Tahoma"/>
              </a:rPr>
              <a:t>бороться</a:t>
            </a:r>
            <a:r>
              <a:rPr sz="900" b="1" spc="-3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00A650"/>
                </a:solidFill>
                <a:latin typeface="Tahoma"/>
                <a:cs typeface="Tahoma"/>
              </a:rPr>
              <a:t>за</a:t>
            </a:r>
            <a:r>
              <a:rPr sz="900" b="1" spc="-2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00A650"/>
                </a:solidFill>
                <a:latin typeface="Tahoma"/>
                <a:cs typeface="Tahoma"/>
              </a:rPr>
              <a:t>жизнь</a:t>
            </a:r>
            <a:r>
              <a:rPr sz="900" b="1" spc="-3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00A650"/>
                </a:solidFill>
                <a:latin typeface="Tahoma"/>
                <a:cs typeface="Tahoma"/>
              </a:rPr>
              <a:t>товарища!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5650" y="687603"/>
            <a:ext cx="4368800" cy="1022985"/>
            <a:chOff x="605650" y="687603"/>
            <a:chExt cx="4368800" cy="1022985"/>
          </a:xfrm>
        </p:grpSpPr>
        <p:sp>
          <p:nvSpPr>
            <p:cNvPr id="7" name="object 7"/>
            <p:cNvSpPr/>
            <p:nvPr/>
          </p:nvSpPr>
          <p:spPr>
            <a:xfrm>
              <a:off x="612000" y="693953"/>
              <a:ext cx="4356100" cy="1010285"/>
            </a:xfrm>
            <a:custGeom>
              <a:avLst/>
              <a:gdLst/>
              <a:ahLst/>
              <a:cxnLst/>
              <a:rect l="l" t="t" r="r" b="b"/>
              <a:pathLst>
                <a:path w="4356100" h="1010285">
                  <a:moveTo>
                    <a:pt x="4284002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937691"/>
                  </a:lnTo>
                  <a:lnTo>
                    <a:pt x="5657" y="965718"/>
                  </a:lnTo>
                  <a:lnTo>
                    <a:pt x="21086" y="988607"/>
                  </a:lnTo>
                  <a:lnTo>
                    <a:pt x="43971" y="1004041"/>
                  </a:lnTo>
                  <a:lnTo>
                    <a:pt x="71996" y="1009700"/>
                  </a:lnTo>
                  <a:lnTo>
                    <a:pt x="4284002" y="1009700"/>
                  </a:lnTo>
                  <a:lnTo>
                    <a:pt x="4312026" y="1004041"/>
                  </a:lnTo>
                  <a:lnTo>
                    <a:pt x="4334911" y="988607"/>
                  </a:lnTo>
                  <a:lnTo>
                    <a:pt x="4350340" y="965718"/>
                  </a:lnTo>
                  <a:lnTo>
                    <a:pt x="4355998" y="937691"/>
                  </a:lnTo>
                  <a:lnTo>
                    <a:pt x="4355998" y="71996"/>
                  </a:lnTo>
                  <a:lnTo>
                    <a:pt x="4350340" y="43971"/>
                  </a:lnTo>
                  <a:lnTo>
                    <a:pt x="4334911" y="21086"/>
                  </a:lnTo>
                  <a:lnTo>
                    <a:pt x="4312026" y="5657"/>
                  </a:lnTo>
                  <a:lnTo>
                    <a:pt x="4284002" y="0"/>
                  </a:lnTo>
                  <a:close/>
                </a:path>
              </a:pathLst>
            </a:custGeom>
            <a:solidFill>
              <a:srgbClr val="FFF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693953"/>
              <a:ext cx="4356100" cy="1010285"/>
            </a:xfrm>
            <a:custGeom>
              <a:avLst/>
              <a:gdLst/>
              <a:ahLst/>
              <a:cxnLst/>
              <a:rect l="l" t="t" r="r" b="b"/>
              <a:pathLst>
                <a:path w="4356100" h="1010285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937691"/>
                  </a:lnTo>
                  <a:lnTo>
                    <a:pt x="5657" y="965713"/>
                  </a:lnTo>
                  <a:lnTo>
                    <a:pt x="21086" y="988602"/>
                  </a:lnTo>
                  <a:lnTo>
                    <a:pt x="43971" y="1004039"/>
                  </a:lnTo>
                  <a:lnTo>
                    <a:pt x="71996" y="1009700"/>
                  </a:lnTo>
                  <a:lnTo>
                    <a:pt x="4284002" y="1009700"/>
                  </a:lnTo>
                  <a:lnTo>
                    <a:pt x="4312026" y="1004039"/>
                  </a:lnTo>
                  <a:lnTo>
                    <a:pt x="4334911" y="988602"/>
                  </a:lnTo>
                  <a:lnTo>
                    <a:pt x="4350340" y="965713"/>
                  </a:lnTo>
                  <a:lnTo>
                    <a:pt x="4355998" y="937691"/>
                  </a:lnTo>
                  <a:lnTo>
                    <a:pt x="4355998" y="71996"/>
                  </a:lnTo>
                  <a:lnTo>
                    <a:pt x="4350340" y="43971"/>
                  </a:lnTo>
                  <a:lnTo>
                    <a:pt x="4334911" y="21086"/>
                  </a:lnTo>
                  <a:lnTo>
                    <a:pt x="4312026" y="5657"/>
                  </a:lnTo>
                  <a:lnTo>
                    <a:pt x="4284002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62642" y="1431125"/>
            <a:ext cx="522605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6990" marR="5080" indent="-34925">
              <a:lnSpc>
                <a:spcPts val="500"/>
              </a:lnSpc>
              <a:spcBef>
                <a:spcPts val="200"/>
              </a:spcBef>
            </a:pP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Расширение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(мидриаз)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Работает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дилятатор</a:t>
            </a:r>
            <a:endParaRPr sz="500">
              <a:latin typeface="Trebuchet MS"/>
              <a:cs typeface="Trebuchet MS"/>
            </a:endParaRPr>
          </a:p>
          <a:p>
            <a:pPr marL="15240">
              <a:lnSpc>
                <a:spcPts val="500"/>
              </a:lnSpc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Активирует</a:t>
            </a:r>
            <a:r>
              <a:rPr sz="5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65" dirty="0">
                <a:solidFill>
                  <a:srgbClr val="231F20"/>
                </a:solidFill>
                <a:latin typeface="Trebuchet MS"/>
                <a:cs typeface="Trebuchet MS"/>
              </a:rPr>
              <a:t>симпатика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8358" y="1431125"/>
            <a:ext cx="619760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6045" marR="99060" indent="-2540" algn="ctr">
              <a:lnSpc>
                <a:spcPts val="500"/>
              </a:lnSpc>
              <a:spcBef>
                <a:spcPts val="200"/>
              </a:spcBef>
            </a:pP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Сужение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(миоз)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Работает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сфинктер</a:t>
            </a:r>
            <a:endParaRPr sz="500">
              <a:latin typeface="Trebuchet MS"/>
              <a:cs typeface="Trebuchet MS"/>
            </a:endParaRPr>
          </a:p>
          <a:p>
            <a:pPr algn="ctr">
              <a:lnSpc>
                <a:spcPts val="500"/>
              </a:lnSpc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Активирует</a:t>
            </a:r>
            <a:r>
              <a:rPr sz="5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60" dirty="0">
                <a:solidFill>
                  <a:srgbClr val="231F20"/>
                </a:solidFill>
                <a:latin typeface="Trebuchet MS"/>
                <a:cs typeface="Trebuchet MS"/>
              </a:rPr>
              <a:t>парасимпатика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899" y="828277"/>
            <a:ext cx="209804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из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наиболее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явных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признаков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смерти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35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реакция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зрачков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свет.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Зрачок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расширенный,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реагирующий</a:t>
            </a:r>
            <a:r>
              <a:rPr sz="9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свет.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01225" y="761390"/>
            <a:ext cx="1656714" cy="671830"/>
            <a:chOff x="3101225" y="761390"/>
            <a:chExt cx="1656714" cy="6718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2800" y="762990"/>
              <a:ext cx="668591" cy="66857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02813" y="762977"/>
              <a:ext cx="668655" cy="668655"/>
            </a:xfrm>
            <a:custGeom>
              <a:avLst/>
              <a:gdLst/>
              <a:ahLst/>
              <a:cxnLst/>
              <a:rect l="l" t="t" r="r" b="b"/>
              <a:pathLst>
                <a:path w="668654" h="668655">
                  <a:moveTo>
                    <a:pt x="334289" y="668591"/>
                  </a:moveTo>
                  <a:lnTo>
                    <a:pt x="383687" y="664967"/>
                  </a:lnTo>
                  <a:lnTo>
                    <a:pt x="430835" y="654438"/>
                  </a:lnTo>
                  <a:lnTo>
                    <a:pt x="475216" y="637523"/>
                  </a:lnTo>
                  <a:lnTo>
                    <a:pt x="516312" y="614737"/>
                  </a:lnTo>
                  <a:lnTo>
                    <a:pt x="553606" y="586598"/>
                  </a:lnTo>
                  <a:lnTo>
                    <a:pt x="586582" y="553622"/>
                  </a:lnTo>
                  <a:lnTo>
                    <a:pt x="614721" y="516327"/>
                  </a:lnTo>
                  <a:lnTo>
                    <a:pt x="637508" y="475229"/>
                  </a:lnTo>
                  <a:lnTo>
                    <a:pt x="654425" y="430845"/>
                  </a:lnTo>
                  <a:lnTo>
                    <a:pt x="664954" y="383693"/>
                  </a:lnTo>
                  <a:lnTo>
                    <a:pt x="668578" y="334289"/>
                  </a:lnTo>
                  <a:lnTo>
                    <a:pt x="664954" y="284891"/>
                  </a:lnTo>
                  <a:lnTo>
                    <a:pt x="654425" y="237743"/>
                  </a:lnTo>
                  <a:lnTo>
                    <a:pt x="637508" y="193362"/>
                  </a:lnTo>
                  <a:lnTo>
                    <a:pt x="614721" y="152266"/>
                  </a:lnTo>
                  <a:lnTo>
                    <a:pt x="586582" y="114972"/>
                  </a:lnTo>
                  <a:lnTo>
                    <a:pt x="553606" y="81996"/>
                  </a:lnTo>
                  <a:lnTo>
                    <a:pt x="516312" y="53856"/>
                  </a:lnTo>
                  <a:lnTo>
                    <a:pt x="475216" y="31070"/>
                  </a:lnTo>
                  <a:lnTo>
                    <a:pt x="430835" y="14153"/>
                  </a:lnTo>
                  <a:lnTo>
                    <a:pt x="383687" y="3624"/>
                  </a:lnTo>
                  <a:lnTo>
                    <a:pt x="334289" y="0"/>
                  </a:lnTo>
                  <a:lnTo>
                    <a:pt x="284888" y="3624"/>
                  </a:lnTo>
                  <a:lnTo>
                    <a:pt x="237738" y="14153"/>
                  </a:lnTo>
                  <a:lnTo>
                    <a:pt x="193357" y="31070"/>
                  </a:lnTo>
                  <a:lnTo>
                    <a:pt x="152261" y="53856"/>
                  </a:lnTo>
                  <a:lnTo>
                    <a:pt x="114967" y="81996"/>
                  </a:lnTo>
                  <a:lnTo>
                    <a:pt x="81992" y="114972"/>
                  </a:lnTo>
                  <a:lnTo>
                    <a:pt x="53853" y="152266"/>
                  </a:lnTo>
                  <a:lnTo>
                    <a:pt x="31068" y="193362"/>
                  </a:lnTo>
                  <a:lnTo>
                    <a:pt x="14152" y="237743"/>
                  </a:lnTo>
                  <a:lnTo>
                    <a:pt x="3624" y="284891"/>
                  </a:lnTo>
                  <a:lnTo>
                    <a:pt x="0" y="334289"/>
                  </a:lnTo>
                  <a:lnTo>
                    <a:pt x="3624" y="383693"/>
                  </a:lnTo>
                  <a:lnTo>
                    <a:pt x="14152" y="430845"/>
                  </a:lnTo>
                  <a:lnTo>
                    <a:pt x="31068" y="475229"/>
                  </a:lnTo>
                  <a:lnTo>
                    <a:pt x="53853" y="516327"/>
                  </a:lnTo>
                  <a:lnTo>
                    <a:pt x="81992" y="553622"/>
                  </a:lnTo>
                  <a:lnTo>
                    <a:pt x="114967" y="586598"/>
                  </a:lnTo>
                  <a:lnTo>
                    <a:pt x="152261" y="614737"/>
                  </a:lnTo>
                  <a:lnTo>
                    <a:pt x="193357" y="637523"/>
                  </a:lnTo>
                  <a:lnTo>
                    <a:pt x="237738" y="654438"/>
                  </a:lnTo>
                  <a:lnTo>
                    <a:pt x="284888" y="664967"/>
                  </a:lnTo>
                  <a:lnTo>
                    <a:pt x="334289" y="66859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7583" y="762990"/>
              <a:ext cx="668591" cy="6685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87583" y="762977"/>
              <a:ext cx="668655" cy="668655"/>
            </a:xfrm>
            <a:custGeom>
              <a:avLst/>
              <a:gdLst/>
              <a:ahLst/>
              <a:cxnLst/>
              <a:rect l="l" t="t" r="r" b="b"/>
              <a:pathLst>
                <a:path w="668654" h="668655">
                  <a:moveTo>
                    <a:pt x="334302" y="668591"/>
                  </a:moveTo>
                  <a:lnTo>
                    <a:pt x="383700" y="664967"/>
                  </a:lnTo>
                  <a:lnTo>
                    <a:pt x="430848" y="654438"/>
                  </a:lnTo>
                  <a:lnTo>
                    <a:pt x="475228" y="637523"/>
                  </a:lnTo>
                  <a:lnTo>
                    <a:pt x="516324" y="614737"/>
                  </a:lnTo>
                  <a:lnTo>
                    <a:pt x="553619" y="586598"/>
                  </a:lnTo>
                  <a:lnTo>
                    <a:pt x="586594" y="553622"/>
                  </a:lnTo>
                  <a:lnTo>
                    <a:pt x="614734" y="516327"/>
                  </a:lnTo>
                  <a:lnTo>
                    <a:pt x="637521" y="475229"/>
                  </a:lnTo>
                  <a:lnTo>
                    <a:pt x="654437" y="430845"/>
                  </a:lnTo>
                  <a:lnTo>
                    <a:pt x="664966" y="383693"/>
                  </a:lnTo>
                  <a:lnTo>
                    <a:pt x="668591" y="334289"/>
                  </a:lnTo>
                  <a:lnTo>
                    <a:pt x="664966" y="284891"/>
                  </a:lnTo>
                  <a:lnTo>
                    <a:pt x="654437" y="237743"/>
                  </a:lnTo>
                  <a:lnTo>
                    <a:pt x="637521" y="193362"/>
                  </a:lnTo>
                  <a:lnTo>
                    <a:pt x="614734" y="152266"/>
                  </a:lnTo>
                  <a:lnTo>
                    <a:pt x="586594" y="114972"/>
                  </a:lnTo>
                  <a:lnTo>
                    <a:pt x="553619" y="81996"/>
                  </a:lnTo>
                  <a:lnTo>
                    <a:pt x="516324" y="53856"/>
                  </a:lnTo>
                  <a:lnTo>
                    <a:pt x="475228" y="31070"/>
                  </a:lnTo>
                  <a:lnTo>
                    <a:pt x="430848" y="14153"/>
                  </a:lnTo>
                  <a:lnTo>
                    <a:pt x="383700" y="3624"/>
                  </a:lnTo>
                  <a:lnTo>
                    <a:pt x="334302" y="0"/>
                  </a:lnTo>
                  <a:lnTo>
                    <a:pt x="284900" y="3624"/>
                  </a:lnTo>
                  <a:lnTo>
                    <a:pt x="237750" y="14153"/>
                  </a:lnTo>
                  <a:lnTo>
                    <a:pt x="193367" y="31070"/>
                  </a:lnTo>
                  <a:lnTo>
                    <a:pt x="152269" y="53856"/>
                  </a:lnTo>
                  <a:lnTo>
                    <a:pt x="114974" y="81996"/>
                  </a:lnTo>
                  <a:lnTo>
                    <a:pt x="81997" y="114972"/>
                  </a:lnTo>
                  <a:lnTo>
                    <a:pt x="53857" y="152266"/>
                  </a:lnTo>
                  <a:lnTo>
                    <a:pt x="31070" y="193362"/>
                  </a:lnTo>
                  <a:lnTo>
                    <a:pt x="14153" y="237743"/>
                  </a:lnTo>
                  <a:lnTo>
                    <a:pt x="3624" y="284891"/>
                  </a:lnTo>
                  <a:lnTo>
                    <a:pt x="0" y="334289"/>
                  </a:lnTo>
                  <a:lnTo>
                    <a:pt x="3624" y="383693"/>
                  </a:lnTo>
                  <a:lnTo>
                    <a:pt x="14153" y="430845"/>
                  </a:lnTo>
                  <a:lnTo>
                    <a:pt x="31070" y="475229"/>
                  </a:lnTo>
                  <a:lnTo>
                    <a:pt x="53857" y="516327"/>
                  </a:lnTo>
                  <a:lnTo>
                    <a:pt x="81997" y="553622"/>
                  </a:lnTo>
                  <a:lnTo>
                    <a:pt x="114974" y="586598"/>
                  </a:lnTo>
                  <a:lnTo>
                    <a:pt x="152269" y="614737"/>
                  </a:lnTo>
                  <a:lnTo>
                    <a:pt x="193367" y="637523"/>
                  </a:lnTo>
                  <a:lnTo>
                    <a:pt x="237750" y="654438"/>
                  </a:lnTo>
                  <a:lnTo>
                    <a:pt x="284900" y="664967"/>
                  </a:lnTo>
                  <a:lnTo>
                    <a:pt x="334302" y="66859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9" y="616039"/>
            <a:ext cx="3215640" cy="293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lvl="1" indent="-228600">
              <a:lnSpc>
                <a:spcPct val="100000"/>
              </a:lnSpc>
              <a:spcBef>
                <a:spcPts val="100"/>
              </a:spcBef>
              <a:buSzPct val="94444"/>
              <a:buAutoNum type="arabicPeriod" startAt="8"/>
              <a:tabLst>
                <a:tab pos="240029" algn="l"/>
              </a:tabLst>
            </a:pPr>
            <a:r>
              <a:rPr sz="900" u="sng" spc="30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ИЗОЛЯЦИЯ</a:t>
            </a:r>
            <a:r>
              <a:rPr sz="900" u="sng" spc="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ОЖОГОВОЙ</a:t>
            </a:r>
            <a:r>
              <a:rPr sz="900" u="sng" spc="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ПОВЕРХНОСТИ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обнаружении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ожога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необходимо:</a:t>
            </a:r>
            <a:endParaRPr sz="900">
              <a:latin typeface="Trebuchet MS"/>
              <a:cs typeface="Trebuchet MS"/>
            </a:endParaRPr>
          </a:p>
          <a:p>
            <a:pPr marL="112395" marR="5080" lvl="2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Удалить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ожоговой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одежду.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прилипла,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отрывать!</a:t>
            </a:r>
            <a:endParaRPr sz="900">
              <a:latin typeface="Trebuchet MS"/>
              <a:cs typeface="Trebuchet MS"/>
            </a:endParaRPr>
          </a:p>
          <a:p>
            <a:pPr marL="113030" lvl="2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Охладить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ожоговую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поверхность.</a:t>
            </a:r>
            <a:endParaRPr sz="900">
              <a:latin typeface="Trebuchet MS"/>
              <a:cs typeface="Trebuchet MS"/>
            </a:endParaRPr>
          </a:p>
          <a:p>
            <a:pPr marL="113030" lvl="2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Обезболить.</a:t>
            </a:r>
            <a:endParaRPr sz="900">
              <a:latin typeface="Trebuchet MS"/>
              <a:cs typeface="Trebuchet MS"/>
            </a:endParaRPr>
          </a:p>
          <a:p>
            <a:pPr marL="113030" lvl="2" indent="-100330">
              <a:lnSpc>
                <a:spcPct val="100000"/>
              </a:lnSpc>
              <a:spcBef>
                <a:spcPts val="50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Изолировать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окружающей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среды.</a:t>
            </a:r>
            <a:endParaRPr sz="900">
              <a:latin typeface="Trebuchet MS"/>
              <a:cs typeface="Trebuchet MS"/>
            </a:endParaRPr>
          </a:p>
          <a:p>
            <a:pPr marL="112395" marR="508634" lvl="2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наложением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повязки,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обработай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раневую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Лиоксазином.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Препарат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обладает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обезболивающим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антибактериальным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эффектом.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смоченную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Лидокаином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салфетку.</a:t>
            </a:r>
            <a:endParaRPr sz="900">
              <a:latin typeface="Trebuchet MS"/>
              <a:cs typeface="Trebuchet MS"/>
            </a:endParaRPr>
          </a:p>
          <a:p>
            <a:pPr marL="12700" marR="364490" algn="just">
              <a:lnSpc>
                <a:spcPct val="120400"/>
              </a:lnSpc>
              <a:spcBef>
                <a:spcPts val="284"/>
              </a:spcBef>
            </a:pPr>
            <a:r>
              <a:rPr sz="900" b="1" spc="-100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случае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ED1B2E"/>
                </a:solidFill>
                <a:latin typeface="Tahoma"/>
                <a:cs typeface="Tahoma"/>
              </a:rPr>
              <a:t>тяжёлых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ожогов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также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обезбо-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 лить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раненого,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произвести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инъекцию</a:t>
            </a:r>
            <a:r>
              <a:rPr sz="900" b="1" spc="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антиаллерген-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ного</a:t>
            </a:r>
            <a:r>
              <a:rPr sz="900" b="1" spc="1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препарата</a:t>
            </a:r>
            <a:r>
              <a:rPr sz="900" b="1" spc="1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(кларитин,</a:t>
            </a:r>
            <a:r>
              <a:rPr sz="900" b="1" spc="1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тавегил,</a:t>
            </a:r>
            <a:r>
              <a:rPr sz="900" b="1" spc="1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димедрол),</a:t>
            </a:r>
            <a:r>
              <a:rPr sz="900" b="1" spc="1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ука-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зать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ED1B2E"/>
                </a:solidFill>
                <a:latin typeface="Tahoma"/>
                <a:cs typeface="Tahoma"/>
              </a:rPr>
              <a:t>время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 ожога,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его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площадь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и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 глубину,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и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доставить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пострадавшего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в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лечебное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учреждение.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1595" y="1099662"/>
            <a:ext cx="1539875" cy="2261870"/>
            <a:chOff x="3621595" y="1099662"/>
            <a:chExt cx="1539875" cy="22618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056" y="1099662"/>
              <a:ext cx="844142" cy="10963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595" y="2195995"/>
              <a:ext cx="1454403" cy="11649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1925" y="3568903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387" y="2657623"/>
            <a:ext cx="2015066" cy="8602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994" y="2160003"/>
            <a:ext cx="1509210" cy="13955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299" y="766338"/>
            <a:ext cx="4264660" cy="165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ЗОНА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«УХОДА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ПОД</a:t>
            </a:r>
            <a:r>
              <a:rPr sz="9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ОГНЁМ»</a:t>
            </a:r>
            <a:endParaRPr sz="900">
              <a:latin typeface="Arial Black"/>
              <a:cs typeface="Arial Black"/>
            </a:endParaRPr>
          </a:p>
          <a:p>
            <a:pPr marL="172720" indent="-160020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172720" algn="l"/>
              </a:tabLst>
            </a:pPr>
            <a:r>
              <a:rPr sz="1000" spc="-105" dirty="0">
                <a:solidFill>
                  <a:srgbClr val="ED1B2E"/>
                </a:solidFill>
                <a:latin typeface="Arial Black"/>
                <a:cs typeface="Arial Black"/>
              </a:rPr>
              <a:t>АЛГОРИТМ</a:t>
            </a:r>
            <a:r>
              <a:rPr sz="1000" spc="-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20" dirty="0">
                <a:solidFill>
                  <a:srgbClr val="ED1B2E"/>
                </a:solidFill>
                <a:latin typeface="Arial Black"/>
                <a:cs typeface="Arial Black"/>
              </a:rPr>
              <a:t>ДЕЙСТВИЙ</a:t>
            </a:r>
            <a:r>
              <a:rPr sz="1000" spc="-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25" dirty="0">
                <a:solidFill>
                  <a:srgbClr val="ED1B2E"/>
                </a:solidFill>
                <a:latin typeface="Arial Black"/>
                <a:cs typeface="Arial Black"/>
              </a:rPr>
              <a:t>ПРИ</a:t>
            </a:r>
            <a:r>
              <a:rPr sz="10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20" dirty="0">
                <a:solidFill>
                  <a:srgbClr val="ED1B2E"/>
                </a:solidFill>
                <a:latin typeface="Arial Black"/>
                <a:cs typeface="Arial Black"/>
              </a:rPr>
              <a:t>ПОЯВЛЕНИИ</a:t>
            </a:r>
            <a:r>
              <a:rPr sz="1000" spc="-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30" dirty="0">
                <a:solidFill>
                  <a:srgbClr val="ED1B2E"/>
                </a:solidFill>
                <a:latin typeface="Arial Black"/>
                <a:cs typeface="Arial Black"/>
              </a:rPr>
              <a:t>РАНЕНОГО</a:t>
            </a:r>
            <a:r>
              <a:rPr sz="10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45" dirty="0">
                <a:solidFill>
                  <a:srgbClr val="ED1B2E"/>
                </a:solidFill>
                <a:latin typeface="Arial Black"/>
                <a:cs typeface="Arial Black"/>
              </a:rPr>
              <a:t>В</a:t>
            </a:r>
            <a:r>
              <a:rPr sz="1000" spc="-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ED1B2E"/>
                </a:solidFill>
                <a:latin typeface="Arial Black"/>
                <a:cs typeface="Arial Black"/>
              </a:rPr>
              <a:t>ГРУППЕ</a:t>
            </a:r>
            <a:endParaRPr sz="1000">
              <a:latin typeface="Arial Black"/>
              <a:cs typeface="Arial Black"/>
            </a:endParaRPr>
          </a:p>
          <a:p>
            <a:pPr marL="278130" lvl="1" indent="-100330">
              <a:lnSpc>
                <a:spcPct val="100000"/>
              </a:lnSpc>
              <a:spcBef>
                <a:spcPts val="810"/>
              </a:spcBef>
              <a:buClr>
                <a:srgbClr val="ED1B2E"/>
              </a:buClr>
              <a:buFont typeface="Symbol"/>
              <a:buChar char=""/>
              <a:tabLst>
                <a:tab pos="2781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Обезопасить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себя,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используя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укрытие</a:t>
            </a:r>
            <a:endParaRPr sz="900">
              <a:latin typeface="Trebuchet MS"/>
              <a:cs typeface="Trebuchet MS"/>
            </a:endParaRPr>
          </a:p>
          <a:p>
            <a:pPr marL="278130" lvl="1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27813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Открыть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огонь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подавление</a:t>
            </a:r>
            <a:endParaRPr sz="900">
              <a:latin typeface="Trebuchet MS"/>
              <a:cs typeface="Trebuchet MS"/>
            </a:endParaRPr>
          </a:p>
          <a:p>
            <a:pPr marL="278130" lvl="1" indent="-100330">
              <a:lnSpc>
                <a:spcPct val="100000"/>
              </a:lnSpc>
              <a:spcBef>
                <a:spcPts val="505"/>
              </a:spcBef>
              <a:buClr>
                <a:srgbClr val="ED1B2E"/>
              </a:buClr>
              <a:buFont typeface="Symbol"/>
              <a:buChar char=""/>
              <a:tabLst>
                <a:tab pos="2781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Оповестить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командование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сослуживцев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проблеме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(наличие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раненого)</a:t>
            </a:r>
            <a:endParaRPr sz="900">
              <a:latin typeface="Trebuchet MS"/>
              <a:cs typeface="Trebuchet MS"/>
            </a:endParaRPr>
          </a:p>
          <a:p>
            <a:pPr marL="277495" marR="51435" lvl="1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278765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Вступи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зрительный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голосовой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контакт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ED1B2E"/>
                </a:solidFill>
                <a:latin typeface="Trebuchet MS"/>
                <a:cs typeface="Trebuchet MS"/>
              </a:rPr>
              <a:t>(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оценить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обстановку. 	</a:t>
            </a:r>
            <a:r>
              <a:rPr sz="900" b="1" spc="-105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сознании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раненый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или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нет</a:t>
            </a:r>
            <a:r>
              <a:rPr sz="900" spc="-20" dirty="0">
                <a:solidFill>
                  <a:srgbClr val="ED1B2E"/>
                </a:solidFill>
                <a:latin typeface="Trebuchet MS"/>
                <a:cs typeface="Trebuchet MS"/>
              </a:rPr>
              <a:t>)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90"/>
              </a:spcBef>
            </a:pP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Первый!</a:t>
            </a:r>
            <a:r>
              <a:rPr sz="6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85" dirty="0">
                <a:solidFill>
                  <a:srgbClr val="231F20"/>
                </a:solidFill>
                <a:latin typeface="Tahoma"/>
                <a:cs typeface="Tahoma"/>
              </a:rPr>
              <a:t>Ты</a:t>
            </a:r>
            <a:r>
              <a:rPr sz="6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20" dirty="0">
                <a:solidFill>
                  <a:srgbClr val="231F20"/>
                </a:solidFill>
                <a:latin typeface="Tahoma"/>
                <a:cs typeface="Tahoma"/>
              </a:rPr>
              <a:t>как?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80395" y="2206802"/>
            <a:ext cx="795655" cy="359410"/>
          </a:xfrm>
          <a:custGeom>
            <a:avLst/>
            <a:gdLst/>
            <a:ahLst/>
            <a:cxnLst/>
            <a:rect l="l" t="t" r="r" b="b"/>
            <a:pathLst>
              <a:path w="795654" h="359410">
                <a:moveTo>
                  <a:pt x="397802" y="356400"/>
                </a:moveTo>
                <a:lnTo>
                  <a:pt x="462327" y="354067"/>
                </a:lnTo>
                <a:lnTo>
                  <a:pt x="523537" y="347315"/>
                </a:lnTo>
                <a:lnTo>
                  <a:pt x="580613" y="336509"/>
                </a:lnTo>
                <a:lnTo>
                  <a:pt x="632737" y="322017"/>
                </a:lnTo>
                <a:lnTo>
                  <a:pt x="679089" y="304206"/>
                </a:lnTo>
                <a:lnTo>
                  <a:pt x="718850" y="283441"/>
                </a:lnTo>
                <a:lnTo>
                  <a:pt x="751201" y="260091"/>
                </a:lnTo>
                <a:lnTo>
                  <a:pt x="790397" y="207100"/>
                </a:lnTo>
                <a:lnTo>
                  <a:pt x="795604" y="178193"/>
                </a:lnTo>
                <a:lnTo>
                  <a:pt x="790397" y="149290"/>
                </a:lnTo>
                <a:lnTo>
                  <a:pt x="751201" y="96304"/>
                </a:lnTo>
                <a:lnTo>
                  <a:pt x="718850" y="72955"/>
                </a:lnTo>
                <a:lnTo>
                  <a:pt x="679089" y="52192"/>
                </a:lnTo>
                <a:lnTo>
                  <a:pt x="632737" y="34381"/>
                </a:lnTo>
                <a:lnTo>
                  <a:pt x="580613" y="19889"/>
                </a:lnTo>
                <a:lnTo>
                  <a:pt x="523537" y="9084"/>
                </a:lnTo>
                <a:lnTo>
                  <a:pt x="462327" y="2332"/>
                </a:lnTo>
                <a:lnTo>
                  <a:pt x="397802" y="0"/>
                </a:lnTo>
                <a:lnTo>
                  <a:pt x="333277" y="2332"/>
                </a:lnTo>
                <a:lnTo>
                  <a:pt x="272066" y="9084"/>
                </a:lnTo>
                <a:lnTo>
                  <a:pt x="214990" y="19889"/>
                </a:lnTo>
                <a:lnTo>
                  <a:pt x="162866" y="34381"/>
                </a:lnTo>
                <a:lnTo>
                  <a:pt x="116514" y="52192"/>
                </a:lnTo>
                <a:lnTo>
                  <a:pt x="76753" y="72955"/>
                </a:lnTo>
                <a:lnTo>
                  <a:pt x="44402" y="96304"/>
                </a:lnTo>
                <a:lnTo>
                  <a:pt x="5206" y="149290"/>
                </a:lnTo>
                <a:lnTo>
                  <a:pt x="0" y="178193"/>
                </a:lnTo>
                <a:lnTo>
                  <a:pt x="6905" y="205949"/>
                </a:lnTo>
                <a:lnTo>
                  <a:pt x="23914" y="233143"/>
                </a:lnTo>
                <a:lnTo>
                  <a:pt x="45466" y="257446"/>
                </a:lnTo>
                <a:lnTo>
                  <a:pt x="66001" y="276529"/>
                </a:lnTo>
                <a:lnTo>
                  <a:pt x="76088" y="289588"/>
                </a:lnTo>
                <a:lnTo>
                  <a:pt x="55380" y="336095"/>
                </a:lnTo>
                <a:lnTo>
                  <a:pt x="47032" y="344774"/>
                </a:lnTo>
                <a:lnTo>
                  <a:pt x="42252" y="351666"/>
                </a:lnTo>
                <a:lnTo>
                  <a:pt x="43459" y="356469"/>
                </a:lnTo>
                <a:lnTo>
                  <a:pt x="53072" y="358878"/>
                </a:lnTo>
                <a:lnTo>
                  <a:pt x="73510" y="358591"/>
                </a:lnTo>
                <a:lnTo>
                  <a:pt x="107190" y="355305"/>
                </a:lnTo>
                <a:lnTo>
                  <a:pt x="156531" y="348715"/>
                </a:lnTo>
                <a:lnTo>
                  <a:pt x="223951" y="338518"/>
                </a:lnTo>
                <a:lnTo>
                  <a:pt x="264547" y="337840"/>
                </a:lnTo>
                <a:lnTo>
                  <a:pt x="307233" y="344373"/>
                </a:lnTo>
                <a:lnTo>
                  <a:pt x="351740" y="352448"/>
                </a:lnTo>
                <a:lnTo>
                  <a:pt x="397802" y="35640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1140345" y="1369796"/>
            <a:ext cx="3295015" cy="577215"/>
          </a:xfrm>
          <a:custGeom>
            <a:avLst/>
            <a:gdLst/>
            <a:ahLst/>
            <a:cxnLst/>
            <a:rect l="l" t="t" r="r" b="b"/>
            <a:pathLst>
              <a:path w="3295015" h="577214">
                <a:moveTo>
                  <a:pt x="325885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40854"/>
                </a:lnTo>
                <a:lnTo>
                  <a:pt x="2828" y="554865"/>
                </a:lnTo>
                <a:lnTo>
                  <a:pt x="10544" y="566310"/>
                </a:lnTo>
                <a:lnTo>
                  <a:pt x="21988" y="574028"/>
                </a:lnTo>
                <a:lnTo>
                  <a:pt x="36004" y="576859"/>
                </a:lnTo>
                <a:lnTo>
                  <a:pt x="3258858" y="576859"/>
                </a:lnTo>
                <a:lnTo>
                  <a:pt x="3272866" y="574028"/>
                </a:lnTo>
                <a:lnTo>
                  <a:pt x="3284307" y="566310"/>
                </a:lnTo>
                <a:lnTo>
                  <a:pt x="3292021" y="554865"/>
                </a:lnTo>
                <a:lnTo>
                  <a:pt x="3294849" y="540854"/>
                </a:lnTo>
                <a:lnTo>
                  <a:pt x="3294849" y="36004"/>
                </a:lnTo>
                <a:lnTo>
                  <a:pt x="3292021" y="21988"/>
                </a:lnTo>
                <a:lnTo>
                  <a:pt x="3284307" y="10544"/>
                </a:lnTo>
                <a:lnTo>
                  <a:pt x="3272866" y="2828"/>
                </a:lnTo>
                <a:lnTo>
                  <a:pt x="3258858" y="0"/>
                </a:lnTo>
                <a:close/>
              </a:path>
            </a:pathLst>
          </a:custGeom>
          <a:solidFill>
            <a:srgbClr val="FFE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9300" y="556231"/>
            <a:ext cx="4381500" cy="25196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u="sng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3.9.</a:t>
            </a:r>
            <a:r>
              <a:rPr sz="900" u="sng" spc="30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6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ТРАНСПОРТНАЯ</a:t>
            </a:r>
            <a:r>
              <a:rPr sz="900" u="sng" spc="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ИММОБИЛИЗАЦИЯ</a:t>
            </a:r>
            <a:endParaRPr sz="900">
              <a:latin typeface="Arial Black"/>
              <a:cs typeface="Arial Black"/>
            </a:endParaRPr>
          </a:p>
          <a:p>
            <a:pPr marL="632460" marR="624205" algn="ctr">
              <a:lnSpc>
                <a:spcPct val="120400"/>
              </a:lnSpc>
              <a:spcBef>
                <a:spcPts val="150"/>
              </a:spcBef>
            </a:pP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После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наложения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повязки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иммобилизировать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травмированный</a:t>
            </a:r>
            <a:r>
              <a:rPr sz="900" b="1" spc="4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участок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Иммобилизация</a:t>
            </a:r>
            <a:r>
              <a:rPr sz="9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конечностей:</a:t>
            </a:r>
            <a:endParaRPr sz="900">
              <a:latin typeface="Tahoma"/>
              <a:cs typeface="Tahoma"/>
            </a:endParaRPr>
          </a:p>
          <a:p>
            <a:pPr marL="1099820" marR="1102360" algn="ctr">
              <a:lnSpc>
                <a:spcPct val="120400"/>
              </a:lnSpc>
              <a:spcBef>
                <a:spcPts val="710"/>
              </a:spcBef>
            </a:pP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Помни,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иммобилизации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конечности,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фиксируются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один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сустав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выше,</a:t>
            </a:r>
            <a:endParaRPr sz="900">
              <a:latin typeface="Tahoma"/>
              <a:cs typeface="Tahoma"/>
            </a:endParaRPr>
          </a:p>
          <a:p>
            <a:pPr marR="1905" algn="ctr">
              <a:lnSpc>
                <a:spcPct val="100000"/>
              </a:lnSpc>
              <a:spcBef>
                <a:spcPts val="219"/>
              </a:spcBef>
            </a:pP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все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что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ниже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локализации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травмы!</a:t>
            </a:r>
            <a:endParaRPr sz="900">
              <a:latin typeface="Tahoma"/>
              <a:cs typeface="Tahoma"/>
            </a:endParaRPr>
          </a:p>
          <a:p>
            <a:pPr marL="12700" marR="5715">
              <a:lnSpc>
                <a:spcPct val="120400"/>
              </a:lnSpc>
              <a:spcBef>
                <a:spcPts val="875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Самым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надежным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методом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транспортной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иммобилизации,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иммобилизация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применением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шин.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Измерьте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необходимую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длину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шины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здоровой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конечности,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предай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ей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необходи-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мую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форму.</a:t>
            </a:r>
            <a:endParaRPr sz="900">
              <a:latin typeface="Trebuchet MS"/>
              <a:cs typeface="Trebuchet MS"/>
            </a:endParaRPr>
          </a:p>
          <a:p>
            <a:pPr marL="112395" marR="5715" indent="-100330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точках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соприкосновения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твердых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участков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тела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жесткой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шиной,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уложите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прокладки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мягких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материалов.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0345" y="1369796"/>
            <a:ext cx="3295015" cy="577215"/>
          </a:xfrm>
          <a:custGeom>
            <a:avLst/>
            <a:gdLst/>
            <a:ahLst/>
            <a:cxnLst/>
            <a:rect l="l" t="t" r="r" b="b"/>
            <a:pathLst>
              <a:path w="3295015" h="577214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40854"/>
                </a:lnTo>
                <a:lnTo>
                  <a:pt x="2828" y="554865"/>
                </a:lnTo>
                <a:lnTo>
                  <a:pt x="10544" y="566310"/>
                </a:lnTo>
                <a:lnTo>
                  <a:pt x="21988" y="574028"/>
                </a:lnTo>
                <a:lnTo>
                  <a:pt x="36004" y="576859"/>
                </a:lnTo>
                <a:lnTo>
                  <a:pt x="3258858" y="576859"/>
                </a:lnTo>
                <a:lnTo>
                  <a:pt x="3272866" y="574028"/>
                </a:lnTo>
                <a:lnTo>
                  <a:pt x="3284307" y="566310"/>
                </a:lnTo>
                <a:lnTo>
                  <a:pt x="3292021" y="554865"/>
                </a:lnTo>
                <a:lnTo>
                  <a:pt x="3294849" y="540854"/>
                </a:lnTo>
                <a:lnTo>
                  <a:pt x="3294849" y="36004"/>
                </a:lnTo>
                <a:lnTo>
                  <a:pt x="3292021" y="21988"/>
                </a:lnTo>
                <a:lnTo>
                  <a:pt x="3284307" y="10544"/>
                </a:lnTo>
                <a:lnTo>
                  <a:pt x="3272866" y="2828"/>
                </a:lnTo>
                <a:lnTo>
                  <a:pt x="3258858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14049" y="569079"/>
            <a:ext cx="4035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ИММОБИЛИЗАЦИЯ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КОНЕЧНОСТЕЙ,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20" dirty="0">
                <a:solidFill>
                  <a:srgbClr val="ED1B2E"/>
                </a:solidFill>
                <a:latin typeface="Arial Black"/>
                <a:cs typeface="Arial Black"/>
              </a:rPr>
              <a:t>ШЕИ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14" dirty="0">
                <a:solidFill>
                  <a:srgbClr val="ED1B2E"/>
                </a:solidFill>
                <a:latin typeface="Arial Black"/>
                <a:cs typeface="Arial Black"/>
              </a:rPr>
              <a:t>С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0" dirty="0">
                <a:solidFill>
                  <a:srgbClr val="ED1B2E"/>
                </a:solidFill>
                <a:latin typeface="Arial Black"/>
                <a:cs typeface="Arial Black"/>
              </a:rPr>
              <a:t>ПОМОЩЬЮ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10" dirty="0">
                <a:solidFill>
                  <a:srgbClr val="ED1B2E"/>
                </a:solidFill>
                <a:latin typeface="Arial Black"/>
                <a:cs typeface="Arial Black"/>
              </a:rPr>
              <a:t>ШИН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ТИПА</a:t>
            </a:r>
            <a:r>
              <a:rPr sz="800" spc="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SAM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35" dirty="0">
                <a:solidFill>
                  <a:srgbClr val="ED1B2E"/>
                </a:solidFill>
                <a:latin typeface="Arial Black"/>
                <a:cs typeface="Arial Black"/>
              </a:rPr>
              <a:t>SPLINT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0038" y="742631"/>
            <a:ext cx="2430780" cy="2679065"/>
            <a:chOff x="1120038" y="742631"/>
            <a:chExt cx="2430780" cy="26790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038" y="854485"/>
              <a:ext cx="591312" cy="7110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252" y="742631"/>
              <a:ext cx="614537" cy="8947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744" y="2470213"/>
              <a:ext cx="673607" cy="9509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8743" y="1037958"/>
            <a:ext cx="807491" cy="6980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1872" y="2150097"/>
            <a:ext cx="836336" cy="13427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3649" y="1675447"/>
            <a:ext cx="856615" cy="2946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Аккуратно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оберните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вокруг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75" dirty="0">
                <a:solidFill>
                  <a:srgbClr val="231F20"/>
                </a:solidFill>
                <a:latin typeface="Trebuchet MS"/>
                <a:cs typeface="Trebuchet MS"/>
              </a:rPr>
              <a:t>шеи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6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согните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выступ,</a:t>
            </a:r>
            <a:r>
              <a:rPr sz="6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придавая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шине</a:t>
            </a:r>
            <a:r>
              <a:rPr sz="6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прочности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0546" y="2242459"/>
            <a:ext cx="792480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100"/>
              </a:spcBef>
            </a:pP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Сворачивание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8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14" dirty="0">
                <a:solidFill>
                  <a:srgbClr val="231F20"/>
                </a:solidFill>
                <a:latin typeface="Trebuchet MS"/>
                <a:cs typeface="Trebuchet MS"/>
              </a:rPr>
              <a:t>форме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60" dirty="0">
                <a:solidFill>
                  <a:srgbClr val="231F20"/>
                </a:solidFill>
                <a:latin typeface="Trebuchet MS"/>
                <a:cs typeface="Trebuchet MS"/>
              </a:rPr>
              <a:t>буквы</a:t>
            </a:r>
            <a:endParaRPr sz="600">
              <a:latin typeface="Trebuchet MS"/>
              <a:cs typeface="Trebuchet MS"/>
            </a:endParaRPr>
          </a:p>
          <a:p>
            <a:pPr marL="12700" marR="74930">
              <a:lnSpc>
                <a:spcPts val="700"/>
              </a:lnSpc>
              <a:spcBef>
                <a:spcPts val="30"/>
              </a:spcBef>
            </a:pPr>
            <a:r>
              <a:rPr sz="600" spc="-140" dirty="0">
                <a:solidFill>
                  <a:srgbClr val="231F20"/>
                </a:solidFill>
                <a:latin typeface="Trebuchet MS"/>
                <a:cs typeface="Trebuchet MS"/>
              </a:rPr>
              <a:t>«Т»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значительно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85" dirty="0">
                <a:solidFill>
                  <a:srgbClr val="231F20"/>
                </a:solidFill>
                <a:latin typeface="Trebuchet MS"/>
                <a:cs typeface="Trebuchet MS"/>
              </a:rPr>
              <a:t>повышает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прочность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2446" y="1650263"/>
            <a:ext cx="806450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100"/>
              </a:spcBef>
            </a:pPr>
            <a:r>
              <a:rPr sz="600" spc="-10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поддержки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запястья</a:t>
            </a:r>
            <a:endParaRPr sz="600">
              <a:latin typeface="Trebuchet MS"/>
              <a:cs typeface="Trebuchet MS"/>
            </a:endParaRPr>
          </a:p>
          <a:p>
            <a:pPr marL="12700" marR="5080">
              <a:lnSpc>
                <a:spcPts val="700"/>
              </a:lnSpc>
              <a:spcBef>
                <a:spcPts val="30"/>
              </a:spcBef>
            </a:pP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предплечья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шину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следует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накладывать</a:t>
            </a:r>
            <a:r>
              <a:rPr sz="6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вокруг</a:t>
            </a:r>
            <a:r>
              <a:rPr sz="6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логтя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0048" y="1329591"/>
            <a:ext cx="590550" cy="2946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198755">
              <a:lnSpc>
                <a:spcPts val="700"/>
              </a:lnSpc>
              <a:spcBef>
                <a:spcPts val="140"/>
              </a:spcBef>
            </a:pP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Согните</a:t>
            </a:r>
            <a:r>
              <a:rPr sz="6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Trebuchet MS"/>
                <a:cs typeface="Trebuchet MS"/>
              </a:rPr>
              <a:t>шину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8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6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виде</a:t>
            </a:r>
            <a:r>
              <a:rPr sz="6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змейки</a:t>
            </a:r>
            <a:endParaRPr sz="600">
              <a:latin typeface="Trebuchet MS"/>
              <a:cs typeface="Trebuchet MS"/>
            </a:endParaRPr>
          </a:p>
          <a:p>
            <a:pPr marL="12700">
              <a:lnSpc>
                <a:spcPts val="680"/>
              </a:lnSpc>
            </a:pP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поддержки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70" dirty="0">
                <a:solidFill>
                  <a:srgbClr val="231F20"/>
                </a:solidFill>
                <a:latin typeface="Trebuchet MS"/>
                <a:cs typeface="Trebuchet MS"/>
              </a:rPr>
              <a:t>плеча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9249" y="2931863"/>
            <a:ext cx="1043305" cy="38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230504">
              <a:lnSpc>
                <a:spcPts val="700"/>
              </a:lnSpc>
              <a:spcBef>
                <a:spcPts val="140"/>
              </a:spcBef>
            </a:pP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тяжелых</a:t>
            </a:r>
            <a:r>
              <a:rPr sz="6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ранениях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75" dirty="0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использовать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сразу</a:t>
            </a:r>
            <a:r>
              <a:rPr sz="6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две</a:t>
            </a:r>
            <a:r>
              <a:rPr sz="6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85" dirty="0">
                <a:solidFill>
                  <a:srgbClr val="231F20"/>
                </a:solidFill>
                <a:latin typeface="Trebuchet MS"/>
                <a:cs typeface="Trebuchet MS"/>
              </a:rPr>
              <a:t>шины,</a:t>
            </a:r>
            <a:endParaRPr sz="600">
              <a:latin typeface="Trebuchet MS"/>
              <a:cs typeface="Trebuchet MS"/>
            </a:endParaRPr>
          </a:p>
          <a:p>
            <a:pPr marL="12700" marR="5080">
              <a:lnSpc>
                <a:spcPts val="700"/>
              </a:lnSpc>
            </a:pP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6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одной</a:t>
            </a:r>
            <a:r>
              <a:rPr sz="6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2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6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каждой</a:t>
            </a:r>
            <a:r>
              <a:rPr sz="6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стороны</a:t>
            </a:r>
            <a:r>
              <a:rPr sz="6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85" dirty="0">
                <a:solidFill>
                  <a:srgbClr val="231F20"/>
                </a:solidFill>
                <a:latin typeface="Trebuchet MS"/>
                <a:cs typeface="Trebuchet MS"/>
              </a:rPr>
              <a:t>конечности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большей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крепости</a:t>
            </a:r>
            <a:r>
              <a:rPr sz="6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Trebuchet MS"/>
                <a:cs typeface="Trebuchet MS"/>
              </a:rPr>
              <a:t>фиксации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7713" y="2431481"/>
            <a:ext cx="643255" cy="38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36830" algn="r">
              <a:lnSpc>
                <a:spcPts val="700"/>
              </a:lnSpc>
              <a:spcBef>
                <a:spcPts val="140"/>
              </a:spcBef>
            </a:pP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6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травмах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лодыжки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шину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0" dirty="0">
                <a:solidFill>
                  <a:srgbClr val="231F20"/>
                </a:solidFill>
                <a:latin typeface="Trebuchet MS"/>
                <a:cs typeface="Trebuchet MS"/>
              </a:rPr>
              <a:t>следует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наложить</a:t>
            </a:r>
            <a:r>
              <a:rPr sz="6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Trebuchet MS"/>
                <a:cs typeface="Trebuchet MS"/>
              </a:rPr>
              <a:t>через</a:t>
            </a:r>
            <a:r>
              <a:rPr sz="6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стопу</a:t>
            </a:r>
            <a:r>
              <a:rPr sz="6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6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Trebuchet MS"/>
                <a:cs typeface="Trebuchet MS"/>
              </a:rPr>
              <a:t>обе</a:t>
            </a:r>
            <a:endParaRPr sz="600">
              <a:latin typeface="Trebuchet MS"/>
              <a:cs typeface="Trebuchet MS"/>
            </a:endParaRPr>
          </a:p>
          <a:p>
            <a:pPr marR="5080" algn="r">
              <a:lnSpc>
                <a:spcPts val="680"/>
              </a:lnSpc>
            </a:pPr>
            <a:r>
              <a:rPr sz="600" spc="-95" dirty="0">
                <a:solidFill>
                  <a:srgbClr val="231F20"/>
                </a:solidFill>
                <a:latin typeface="Trebuchet MS"/>
                <a:cs typeface="Trebuchet MS"/>
              </a:rPr>
              <a:t>стороны</a:t>
            </a:r>
            <a:r>
              <a:rPr sz="6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Trebuchet MS"/>
                <a:cs typeface="Trebuchet MS"/>
              </a:rPr>
              <a:t>ноги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57828" y="2361857"/>
            <a:ext cx="617220" cy="749300"/>
            <a:chOff x="3657828" y="2361857"/>
            <a:chExt cx="617220" cy="749300"/>
          </a:xfrm>
        </p:grpSpPr>
        <p:sp>
          <p:nvSpPr>
            <p:cNvPr id="19" name="object 19"/>
            <p:cNvSpPr/>
            <p:nvPr/>
          </p:nvSpPr>
          <p:spPr>
            <a:xfrm>
              <a:off x="4012107" y="2365032"/>
              <a:ext cx="259715" cy="14604"/>
            </a:xfrm>
            <a:custGeom>
              <a:avLst/>
              <a:gdLst/>
              <a:ahLst/>
              <a:cxnLst/>
              <a:rect l="l" t="t" r="r" b="b"/>
              <a:pathLst>
                <a:path w="259714" h="14605">
                  <a:moveTo>
                    <a:pt x="259207" y="1438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1003" y="2747695"/>
              <a:ext cx="187325" cy="360045"/>
            </a:xfrm>
            <a:custGeom>
              <a:avLst/>
              <a:gdLst/>
              <a:ahLst/>
              <a:cxnLst/>
              <a:rect l="l" t="t" r="r" b="b"/>
              <a:pathLst>
                <a:path w="187325" h="360044">
                  <a:moveTo>
                    <a:pt x="186944" y="36000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66189" y="1057503"/>
            <a:ext cx="1663064" cy="2433955"/>
            <a:chOff x="1366189" y="1057503"/>
            <a:chExt cx="1663064" cy="243395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7753" y="1057503"/>
              <a:ext cx="1141196" cy="24335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96352" y="2852102"/>
              <a:ext cx="184150" cy="297180"/>
            </a:xfrm>
            <a:custGeom>
              <a:avLst/>
              <a:gdLst/>
              <a:ahLst/>
              <a:cxnLst/>
              <a:rect l="l" t="t" r="r" b="b"/>
              <a:pathLst>
                <a:path w="184150" h="297180">
                  <a:moveTo>
                    <a:pt x="0" y="0"/>
                  </a:moveTo>
                  <a:lnTo>
                    <a:pt x="183591" y="297002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69364" y="1381493"/>
              <a:ext cx="193040" cy="300355"/>
            </a:xfrm>
            <a:custGeom>
              <a:avLst/>
              <a:gdLst/>
              <a:ahLst/>
              <a:cxnLst/>
              <a:rect l="l" t="t" r="r" b="b"/>
              <a:pathLst>
                <a:path w="193040" h="300355">
                  <a:moveTo>
                    <a:pt x="192582" y="0"/>
                  </a:moveTo>
                  <a:lnTo>
                    <a:pt x="0" y="300355"/>
                  </a:lnTo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1200" y="560089"/>
            <a:ext cx="2327275" cy="1939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ИММОБИЛИЗАЦИЯ</a:t>
            </a:r>
            <a:r>
              <a:rPr sz="800" spc="2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20" dirty="0">
                <a:solidFill>
                  <a:srgbClr val="ED1B2E"/>
                </a:solidFill>
                <a:latin typeface="Arial Black"/>
                <a:cs typeface="Arial Black"/>
              </a:rPr>
              <a:t>ТАЗА</a:t>
            </a:r>
            <a:endParaRPr sz="800">
              <a:latin typeface="Arial Black"/>
              <a:cs typeface="Arial Black"/>
            </a:endParaRPr>
          </a:p>
          <a:p>
            <a:pPr marL="12700" marR="5080">
              <a:lnSpc>
                <a:spcPct val="120400"/>
              </a:lnSpc>
              <a:spcBef>
                <a:spcPts val="185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Иммобилизация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заключается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укладывании раненого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носилки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деревянным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фа- нерным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щитом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положении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спине.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Либо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используй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мягкие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носилки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разложенным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на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СИбЗ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  <a:p>
            <a:pPr marL="112395" marR="88900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Щит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накрой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любым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мягким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изолирующим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материалом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(лучше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одеяло).</a:t>
            </a:r>
            <a:endParaRPr sz="900">
              <a:latin typeface="Trebuchet MS"/>
              <a:cs typeface="Trebuchet MS"/>
            </a:endParaRPr>
          </a:p>
          <a:p>
            <a:pPr marL="112395" marR="81280" indent="-100330" algn="just">
              <a:lnSpc>
                <a:spcPct val="120400"/>
              </a:lnSpc>
              <a:spcBef>
                <a:spcPts val="28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Подложи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ватно-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марлевые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прокладки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заднюю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таза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предупреж-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дения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образования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пролежней.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5400" y="660809"/>
            <a:ext cx="1908226" cy="15844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066" y="2697484"/>
            <a:ext cx="2138523" cy="795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5480" y="2846857"/>
            <a:ext cx="1935479" cy="52425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7296" y="548186"/>
            <a:ext cx="4080510" cy="25209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49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область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таза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широкими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бинтами,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косынкой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тугую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повязку.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9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Ноги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полусогнуты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тазобедренных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коленных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суставах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разведены.</a:t>
            </a:r>
            <a:endParaRPr sz="900">
              <a:latin typeface="Trebuchet MS"/>
              <a:cs typeface="Trebuchet MS"/>
            </a:endParaRPr>
          </a:p>
          <a:p>
            <a:pPr marL="112395" marR="260985" indent="-100330">
              <a:lnSpc>
                <a:spcPct val="120400"/>
              </a:lnSpc>
              <a:spcBef>
                <a:spcPts val="17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колени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подложи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скатку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спальника,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вещевой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мешок,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подушки,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одеяла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т.д.,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создавая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называемое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положение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лягушки.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39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Зафиксируй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носилкам.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00" i="1" spc="-90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900" i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можно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произвести</a:t>
            </a:r>
            <a:r>
              <a:rPr sz="900" i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Trebuchet MS"/>
                <a:cs typeface="Trebuchet MS"/>
              </a:rPr>
              <a:t>иммобилизацию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таза</a:t>
            </a:r>
            <a:r>
              <a:rPr sz="900" i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i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помощью: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220"/>
              </a:spcBef>
              <a:buChar char="–"/>
              <a:tabLst>
                <a:tab pos="238125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Санитарных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косынок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120"/>
              </a:spcBef>
              <a:buChar char="–"/>
              <a:tabLst>
                <a:tab pos="238125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Стрэтч-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плёнки</a:t>
            </a:r>
            <a:endParaRPr sz="900">
              <a:latin typeface="Trebuchet MS"/>
              <a:cs typeface="Trebuchet MS"/>
            </a:endParaRPr>
          </a:p>
          <a:p>
            <a:pPr marL="237490" lvl="1" indent="-81280">
              <a:lnSpc>
                <a:spcPct val="100000"/>
              </a:lnSpc>
              <a:spcBef>
                <a:spcPts val="120"/>
              </a:spcBef>
              <a:buChar char="–"/>
              <a:tabLst>
                <a:tab pos="23749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Шины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Sam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Splint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турникетом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120"/>
              </a:spcBef>
              <a:buChar char="–"/>
              <a:tabLst>
                <a:tab pos="238125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Коврика-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каримата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армированным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скотчем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120"/>
              </a:spcBef>
              <a:buChar char="–"/>
              <a:tabLst>
                <a:tab pos="238125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Пятиточечников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эластическим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бандажом</a:t>
            </a:r>
            <a:endParaRPr sz="900">
              <a:latin typeface="Trebuchet MS"/>
              <a:cs typeface="Trebuchet MS"/>
            </a:endParaRPr>
          </a:p>
          <a:p>
            <a:pPr marL="237490" lvl="1" indent="-81280">
              <a:lnSpc>
                <a:spcPct val="100000"/>
              </a:lnSpc>
              <a:spcBef>
                <a:spcPts val="120"/>
              </a:spcBef>
              <a:buChar char="–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Спасательного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одеяла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закруткой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(шомпол)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120"/>
              </a:spcBef>
              <a:buChar char="–"/>
              <a:tabLst>
                <a:tab pos="238125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Боевого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пояса</a:t>
            </a:r>
            <a:endParaRPr sz="900">
              <a:latin typeface="Trebuchet MS"/>
              <a:cs typeface="Trebuchet MS"/>
            </a:endParaRPr>
          </a:p>
          <a:p>
            <a:pPr marL="238125" lvl="1" indent="-81915">
              <a:lnSpc>
                <a:spcPct val="100000"/>
              </a:lnSpc>
              <a:spcBef>
                <a:spcPts val="120"/>
              </a:spcBef>
              <a:buChar char="–"/>
              <a:tabLst>
                <a:tab pos="238125" algn="l"/>
              </a:tabLst>
            </a:pP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Куска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стенного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сайдинга</a:t>
            </a:r>
            <a:endParaRPr sz="900">
              <a:latin typeface="Trebuchet MS"/>
              <a:cs typeface="Trebuchet MS"/>
            </a:endParaRPr>
          </a:p>
          <a:p>
            <a:pPr marL="237490" lvl="1" indent="-81280">
              <a:lnSpc>
                <a:spcPct val="100000"/>
              </a:lnSpc>
              <a:spcBef>
                <a:spcPts val="219"/>
              </a:spcBef>
              <a:buChar char="–"/>
              <a:tabLst>
                <a:tab pos="237490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Туристического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коврика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88001" y="673201"/>
            <a:ext cx="659765" cy="740410"/>
            <a:chOff x="4788001" y="673201"/>
            <a:chExt cx="659765" cy="7404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3002" y="673201"/>
              <a:ext cx="624230" cy="317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6364" y="1077394"/>
              <a:ext cx="43968" cy="142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01" y="880211"/>
              <a:ext cx="568363" cy="532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3002" y="880211"/>
              <a:ext cx="533361" cy="42697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2329" y="1559088"/>
            <a:ext cx="1150579" cy="6451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4770" y="2279842"/>
            <a:ext cx="1263759" cy="68078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15781" y="3114014"/>
            <a:ext cx="2811145" cy="393700"/>
            <a:chOff x="2415781" y="3114014"/>
            <a:chExt cx="2811145" cy="3937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6962" y="3131582"/>
              <a:ext cx="1249967" cy="3124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5781" y="3114014"/>
              <a:ext cx="1572768" cy="39319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3700" y="3120086"/>
            <a:ext cx="1399360" cy="3885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99299" y="1631068"/>
            <a:ext cx="3006090" cy="21158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20"/>
              </a:spcBef>
            </a:pPr>
            <a:r>
              <a:rPr sz="900" dirty="0">
                <a:solidFill>
                  <a:srgbClr val="231F20"/>
                </a:solidFill>
                <a:latin typeface="Wingdings"/>
                <a:cs typeface="Wingdings"/>
              </a:rPr>
              <a:t></a:t>
            </a:r>
            <a:r>
              <a:rPr sz="900" spc="2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Внутримышечно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мл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фуросемид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(или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лазикс).</a:t>
            </a:r>
            <a:endParaRPr sz="900">
              <a:latin typeface="Trebuchet MS"/>
              <a:cs typeface="Trebuchet MS"/>
            </a:endParaRPr>
          </a:p>
          <a:p>
            <a:pPr marL="162560" marR="83185" indent="-150495" algn="just">
              <a:lnSpc>
                <a:spcPct val="120400"/>
              </a:lnSpc>
            </a:pPr>
            <a:r>
              <a:rPr sz="900" dirty="0">
                <a:solidFill>
                  <a:srgbClr val="231F20"/>
                </a:solidFill>
                <a:latin typeface="Wingdings"/>
                <a:cs typeface="Wingdings"/>
              </a:rPr>
              <a:t></a:t>
            </a:r>
            <a:r>
              <a:rPr sz="900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Перорально,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лучше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язык: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препараты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понижающие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давление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(капотен,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каптопресс)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мочегонные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(лазикс,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фуросемид).</a:t>
            </a:r>
            <a:endParaRPr sz="900">
              <a:latin typeface="Trebuchet MS"/>
              <a:cs typeface="Trebuchet MS"/>
            </a:endParaRPr>
          </a:p>
          <a:p>
            <a:pPr marL="162560" marR="66675" indent="-150495" algn="just">
              <a:lnSpc>
                <a:spcPct val="120400"/>
              </a:lnSpc>
            </a:pPr>
            <a:r>
              <a:rPr sz="900" dirty="0">
                <a:solidFill>
                  <a:srgbClr val="231F20"/>
                </a:solidFill>
                <a:latin typeface="Wingdings"/>
                <a:cs typeface="Wingdings"/>
              </a:rPr>
              <a:t></a:t>
            </a:r>
            <a:r>
              <a:rPr sz="900" spc="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Местно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холод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голову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(приложить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снег,</a:t>
            </a:r>
            <a:r>
              <a:rPr sz="9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укутать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голо-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смоченной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водой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санитарной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косынкой).</a:t>
            </a:r>
            <a:endParaRPr sz="9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231F20"/>
                </a:solidFill>
                <a:latin typeface="Wingdings"/>
                <a:cs typeface="Wingdings"/>
              </a:rPr>
              <a:t></a:t>
            </a:r>
            <a:r>
              <a:rPr sz="900" spc="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тошноте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Метоклопрамид,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Ондансетрон.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28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контузиях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пострадавшие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нередко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агрессивно,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недо-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статочно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адекватны,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поэтому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крайне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важно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изъять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у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них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оружие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средства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взрывания,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не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провоцируя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их на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агрессию.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524914"/>
            <a:ext cx="4323080" cy="11315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900" u="sng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3.10.</a:t>
            </a:r>
            <a:r>
              <a:rPr sz="900" u="sng" spc="21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ОКАЗАНИЕ</a:t>
            </a:r>
            <a:r>
              <a:rPr sz="900" u="sng" spc="-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3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ПОМОЩИ</a:t>
            </a:r>
            <a:r>
              <a:rPr sz="900" u="sng" spc="-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ПРИ</a:t>
            </a:r>
            <a:r>
              <a:rPr sz="900" u="sng" spc="-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КОНТУЗИЯХ</a:t>
            </a:r>
            <a:r>
              <a:rPr sz="900" u="sng" spc="50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endParaRPr sz="900">
              <a:latin typeface="Arial Black"/>
              <a:cs typeface="Arial Black"/>
            </a:endParaRPr>
          </a:p>
          <a:p>
            <a:pPr marL="12700" marR="5080">
              <a:lnSpc>
                <a:spcPct val="120400"/>
              </a:lnSpc>
              <a:spcBef>
                <a:spcPts val="315"/>
              </a:spcBef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случае,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контузия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сопровождается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расстройствами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дыхательной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сердеч- но-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сосудистой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деятельности,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все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наши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манипуляции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должны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сводиться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предотвра-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щению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отёка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головного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мозга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вызванного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им дальнейшего ухудшения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состояния.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Варианты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действий: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231F20"/>
                </a:solidFill>
                <a:latin typeface="Wingdings"/>
                <a:cs typeface="Wingdings"/>
              </a:rPr>
              <a:t></a:t>
            </a:r>
            <a:r>
              <a:rPr sz="900" spc="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Внутримышечно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мл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магния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сульфат.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4800" y="1654200"/>
            <a:ext cx="1303655" cy="1864995"/>
          </a:xfrm>
          <a:custGeom>
            <a:avLst/>
            <a:gdLst/>
            <a:ahLst/>
            <a:cxnLst/>
            <a:rect l="l" t="t" r="r" b="b"/>
            <a:pathLst>
              <a:path w="1303654" h="1864995">
                <a:moveTo>
                  <a:pt x="126719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828800"/>
                </a:lnTo>
                <a:lnTo>
                  <a:pt x="2828" y="1842810"/>
                </a:lnTo>
                <a:lnTo>
                  <a:pt x="10544" y="1854255"/>
                </a:lnTo>
                <a:lnTo>
                  <a:pt x="21988" y="1861973"/>
                </a:lnTo>
                <a:lnTo>
                  <a:pt x="36004" y="1864804"/>
                </a:lnTo>
                <a:lnTo>
                  <a:pt x="1267193" y="1864804"/>
                </a:lnTo>
                <a:lnTo>
                  <a:pt x="1281209" y="1861973"/>
                </a:lnTo>
                <a:lnTo>
                  <a:pt x="1292653" y="1854255"/>
                </a:lnTo>
                <a:lnTo>
                  <a:pt x="1300368" y="1842810"/>
                </a:lnTo>
                <a:lnTo>
                  <a:pt x="1303197" y="1828800"/>
                </a:lnTo>
                <a:lnTo>
                  <a:pt x="1303197" y="36004"/>
                </a:lnTo>
                <a:lnTo>
                  <a:pt x="1300368" y="21988"/>
                </a:lnTo>
                <a:lnTo>
                  <a:pt x="1292653" y="10544"/>
                </a:lnTo>
                <a:lnTo>
                  <a:pt x="1281209" y="2828"/>
                </a:lnTo>
                <a:lnTo>
                  <a:pt x="1267193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24097" y="1696327"/>
            <a:ext cx="118681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</a:t>
            </a:r>
            <a:r>
              <a:rPr sz="65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новых</a:t>
            </a:r>
            <a:r>
              <a:rPr sz="65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конту-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зий</a:t>
            </a:r>
            <a:r>
              <a:rPr sz="650" spc="4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неизбежно</a:t>
            </a:r>
            <a:r>
              <a:rPr sz="650" spc="4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650" spc="40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даль-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нейшем</a:t>
            </a:r>
            <a:r>
              <a:rPr sz="65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нахождении</a:t>
            </a:r>
            <a:r>
              <a:rPr sz="65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туженных</a:t>
            </a:r>
            <a:r>
              <a:rPr sz="650" spc="254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650" spc="26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поле</a:t>
            </a:r>
            <a:r>
              <a:rPr sz="650" spc="26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боя,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поэтому</a:t>
            </a:r>
            <a:r>
              <a:rPr sz="650" spc="3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650" spc="3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650" spc="3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быстрее</a:t>
            </a:r>
            <a:r>
              <a:rPr sz="650" spc="3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спечить</a:t>
            </a:r>
            <a:r>
              <a:rPr sz="65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их</a:t>
            </a:r>
            <a:r>
              <a:rPr sz="65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эвакуацию</a:t>
            </a:r>
            <a:r>
              <a:rPr sz="65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тыл,</a:t>
            </a:r>
            <a:r>
              <a:rPr sz="65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65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время</a:t>
            </a:r>
            <a:r>
              <a:rPr sz="650" spc="3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эвакуации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желательно</a:t>
            </a:r>
            <a:r>
              <a:rPr sz="65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минимизиро-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вать</a:t>
            </a:r>
            <a:r>
              <a:rPr sz="65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риск</a:t>
            </a:r>
            <a:r>
              <a:rPr sz="650" spc="4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650" spc="4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ими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sz="650" spc="229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контузий,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надев</a:t>
            </a:r>
            <a:r>
              <a:rPr sz="6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них</a:t>
            </a: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наушники</a:t>
            </a: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или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как</a:t>
            </a:r>
            <a:r>
              <a:rPr sz="65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минимум</a:t>
            </a:r>
            <a:r>
              <a:rPr sz="65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4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65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закрыв</a:t>
            </a:r>
            <a:r>
              <a:rPr sz="65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слу-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ховые</a:t>
            </a:r>
            <a:r>
              <a:rPr sz="650" spc="4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проходы</a:t>
            </a:r>
            <a:r>
              <a:rPr sz="650" spc="4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свёрнуты-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sz="6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бинтами.</a:t>
            </a:r>
            <a:endParaRPr sz="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329" y="1174463"/>
            <a:ext cx="2021963" cy="167593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51098" y="1386116"/>
            <a:ext cx="2148840" cy="1962150"/>
            <a:chOff x="2951098" y="1386116"/>
            <a:chExt cx="2148840" cy="1962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4852" y="1386116"/>
              <a:ext cx="2144975" cy="14906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51099" y="2856598"/>
              <a:ext cx="2133600" cy="491490"/>
            </a:xfrm>
            <a:custGeom>
              <a:avLst/>
              <a:gdLst/>
              <a:ahLst/>
              <a:cxnLst/>
              <a:rect l="l" t="t" r="r" b="b"/>
              <a:pathLst>
                <a:path w="2133600" h="491489">
                  <a:moveTo>
                    <a:pt x="2133003" y="253796"/>
                  </a:moveTo>
                  <a:lnTo>
                    <a:pt x="2130171" y="239788"/>
                  </a:lnTo>
                  <a:lnTo>
                    <a:pt x="2122449" y="228358"/>
                  </a:lnTo>
                  <a:lnTo>
                    <a:pt x="2111006" y="220637"/>
                  </a:lnTo>
                  <a:lnTo>
                    <a:pt x="2096998" y="217805"/>
                  </a:lnTo>
                  <a:lnTo>
                    <a:pt x="36004" y="217805"/>
                  </a:lnTo>
                  <a:lnTo>
                    <a:pt x="21983" y="220637"/>
                  </a:lnTo>
                  <a:lnTo>
                    <a:pt x="10541" y="228358"/>
                  </a:lnTo>
                  <a:lnTo>
                    <a:pt x="2819" y="239788"/>
                  </a:lnTo>
                  <a:lnTo>
                    <a:pt x="0" y="253796"/>
                  </a:lnTo>
                  <a:lnTo>
                    <a:pt x="0" y="455396"/>
                  </a:lnTo>
                  <a:lnTo>
                    <a:pt x="2819" y="469417"/>
                  </a:lnTo>
                  <a:lnTo>
                    <a:pt x="10541" y="480860"/>
                  </a:lnTo>
                  <a:lnTo>
                    <a:pt x="21983" y="488581"/>
                  </a:lnTo>
                  <a:lnTo>
                    <a:pt x="36004" y="491401"/>
                  </a:lnTo>
                  <a:lnTo>
                    <a:pt x="2096998" y="491401"/>
                  </a:lnTo>
                  <a:lnTo>
                    <a:pt x="2111006" y="488581"/>
                  </a:lnTo>
                  <a:lnTo>
                    <a:pt x="2122449" y="480860"/>
                  </a:lnTo>
                  <a:lnTo>
                    <a:pt x="2130171" y="469417"/>
                  </a:lnTo>
                  <a:lnTo>
                    <a:pt x="2133003" y="455396"/>
                  </a:lnTo>
                  <a:lnTo>
                    <a:pt x="2133003" y="253796"/>
                  </a:lnTo>
                  <a:close/>
                </a:path>
                <a:path w="2133600" h="491489">
                  <a:moveTo>
                    <a:pt x="2133003" y="36004"/>
                  </a:moveTo>
                  <a:lnTo>
                    <a:pt x="2130171" y="21996"/>
                  </a:lnTo>
                  <a:lnTo>
                    <a:pt x="2122449" y="10553"/>
                  </a:lnTo>
                  <a:lnTo>
                    <a:pt x="2111006" y="2832"/>
                  </a:lnTo>
                  <a:lnTo>
                    <a:pt x="2096998" y="0"/>
                  </a:lnTo>
                  <a:lnTo>
                    <a:pt x="36004" y="0"/>
                  </a:lnTo>
                  <a:lnTo>
                    <a:pt x="21983" y="2832"/>
                  </a:lnTo>
                  <a:lnTo>
                    <a:pt x="10541" y="10553"/>
                  </a:lnTo>
                  <a:lnTo>
                    <a:pt x="2819" y="21996"/>
                  </a:lnTo>
                  <a:lnTo>
                    <a:pt x="0" y="36004"/>
                  </a:lnTo>
                  <a:lnTo>
                    <a:pt x="0" y="158407"/>
                  </a:lnTo>
                  <a:lnTo>
                    <a:pt x="2819" y="172427"/>
                  </a:lnTo>
                  <a:lnTo>
                    <a:pt x="10541" y="183857"/>
                  </a:lnTo>
                  <a:lnTo>
                    <a:pt x="21983" y="191579"/>
                  </a:lnTo>
                  <a:lnTo>
                    <a:pt x="36004" y="194398"/>
                  </a:lnTo>
                  <a:lnTo>
                    <a:pt x="2096998" y="194398"/>
                  </a:lnTo>
                  <a:lnTo>
                    <a:pt x="2111006" y="191579"/>
                  </a:lnTo>
                  <a:lnTo>
                    <a:pt x="2122449" y="183857"/>
                  </a:lnTo>
                  <a:lnTo>
                    <a:pt x="2130171" y="172427"/>
                  </a:lnTo>
                  <a:lnTo>
                    <a:pt x="2133003" y="158407"/>
                  </a:lnTo>
                  <a:lnTo>
                    <a:pt x="2133003" y="36004"/>
                  </a:lnTo>
                  <a:close/>
                </a:path>
              </a:pathLst>
            </a:custGeom>
            <a:solidFill>
              <a:srgbClr val="FF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56394" y="2852204"/>
            <a:ext cx="213233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Правило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первое.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Переносить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носилках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можно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только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положении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полусидя.</a:t>
            </a:r>
            <a:endParaRPr sz="500">
              <a:latin typeface="Microsoft Sans Serif"/>
              <a:cs typeface="Microsoft Sans Serif"/>
            </a:endParaRPr>
          </a:p>
          <a:p>
            <a:pPr marL="12700" marR="44450">
              <a:lnSpc>
                <a:spcPct val="100000"/>
              </a:lnSpc>
              <a:spcBef>
                <a:spcPts val="525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Правило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второе.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Даже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боец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5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ранением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грудной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клетки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потерял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сознание,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его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следует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переносить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положении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спине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приподнятым</a:t>
            </a:r>
            <a:r>
              <a:rPr sz="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головным</a:t>
            </a:r>
            <a:r>
              <a:rPr sz="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концом</a:t>
            </a:r>
            <a:r>
              <a:rPr sz="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носилок.</a:t>
            </a:r>
            <a:endParaRPr sz="5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  <a:spcBef>
                <a:spcPts val="484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Пояснение:</a:t>
            </a:r>
            <a:r>
              <a:rPr sz="5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5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ранении</a:t>
            </a:r>
            <a:r>
              <a:rPr sz="5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грудной</a:t>
            </a:r>
            <a:r>
              <a:rPr sz="5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клетки</a:t>
            </a:r>
            <a:r>
              <a:rPr sz="5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раненому</a:t>
            </a:r>
            <a:endParaRPr sz="5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легче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дышать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положении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сидя.</a:t>
            </a:r>
            <a:endParaRPr sz="5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794" y="1043199"/>
            <a:ext cx="1696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1575" algn="l"/>
                <a:tab pos="1547495" algn="l"/>
              </a:tabLst>
            </a:pPr>
            <a:r>
              <a:rPr sz="1800" spc="-75" baseline="4629" dirty="0">
                <a:solidFill>
                  <a:srgbClr val="231F20"/>
                </a:solidFill>
                <a:latin typeface="Wingdings"/>
                <a:cs typeface="Wingdings"/>
              </a:rPr>
              <a:t></a:t>
            </a:r>
            <a:r>
              <a:rPr sz="1800" baseline="4629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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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399" y="571039"/>
            <a:ext cx="2956560" cy="34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4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3.11.</a:t>
            </a:r>
            <a:r>
              <a:rPr sz="900" u="sng" spc="20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4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ЭВАКУАЦИЯ</a:t>
            </a:r>
            <a:r>
              <a:rPr sz="900" u="sng" spc="-2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5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РАНЕНОГО</a:t>
            </a:r>
            <a:r>
              <a:rPr sz="900" u="sng" spc="-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В</a:t>
            </a:r>
            <a:r>
              <a:rPr sz="900" u="sng" spc="-3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45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ЗЕЛЕНУЮ</a:t>
            </a:r>
            <a:r>
              <a:rPr sz="900" u="sng" spc="-3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20" dirty="0">
                <a:solidFill>
                  <a:srgbClr val="FFCF00"/>
                </a:solidFill>
                <a:uFill>
                  <a:solidFill>
                    <a:srgbClr val="FFCF00"/>
                  </a:solidFill>
                </a:uFill>
                <a:latin typeface="Arial Black"/>
                <a:cs typeface="Arial Black"/>
              </a:rPr>
              <a:t>ЗОНУ</a:t>
            </a:r>
            <a:endParaRPr sz="900">
              <a:latin typeface="Arial Black"/>
              <a:cs typeface="Arial Black"/>
            </a:endParaRPr>
          </a:p>
          <a:p>
            <a:pPr marL="242570">
              <a:lnSpc>
                <a:spcPct val="100000"/>
              </a:lnSpc>
              <a:spcBef>
                <a:spcPts val="710"/>
              </a:spcBef>
            </a:pP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Правила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переноса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Arial Black"/>
                <a:cs typeface="Arial Black"/>
              </a:rPr>
              <a:t>раненого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носилках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521" y="874458"/>
            <a:ext cx="1496695" cy="193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35280" marR="5080" indent="-323215">
              <a:lnSpc>
                <a:spcPts val="600"/>
              </a:lnSpc>
              <a:spcBef>
                <a:spcPts val="219"/>
              </a:spcBef>
            </a:pPr>
            <a:r>
              <a:rPr sz="600" spc="-90" dirty="0">
                <a:solidFill>
                  <a:srgbClr val="231F20"/>
                </a:solidFill>
                <a:latin typeface="Arial Black"/>
                <a:cs typeface="Arial Black"/>
              </a:rPr>
              <a:t>с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работающей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231F20"/>
                </a:solidFill>
                <a:latin typeface="Arial Black"/>
                <a:cs typeface="Arial Black"/>
              </a:rPr>
              <a:t>системой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капельного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вливания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растворов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3490" y="816256"/>
            <a:ext cx="1698625" cy="193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61290" marR="5080" indent="-149225">
              <a:lnSpc>
                <a:spcPts val="600"/>
              </a:lnSpc>
              <a:spcBef>
                <a:spcPts val="219"/>
              </a:spcBef>
            </a:pP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Правила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переноса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на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носилках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раненого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 Black"/>
                <a:cs typeface="Arial Black"/>
              </a:rPr>
              <a:t>с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повреждениями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грудной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клетки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8091" y="2856598"/>
            <a:ext cx="2133600" cy="639445"/>
          </a:xfrm>
          <a:custGeom>
            <a:avLst/>
            <a:gdLst/>
            <a:ahLst/>
            <a:cxnLst/>
            <a:rect l="l" t="t" r="r" b="b"/>
            <a:pathLst>
              <a:path w="2133600" h="639445">
                <a:moveTo>
                  <a:pt x="2133003" y="480606"/>
                </a:moveTo>
                <a:lnTo>
                  <a:pt x="2130171" y="466598"/>
                </a:lnTo>
                <a:lnTo>
                  <a:pt x="2122449" y="455155"/>
                </a:lnTo>
                <a:lnTo>
                  <a:pt x="2111019" y="447433"/>
                </a:lnTo>
                <a:lnTo>
                  <a:pt x="2097011" y="444601"/>
                </a:lnTo>
                <a:lnTo>
                  <a:pt x="36004" y="444601"/>
                </a:lnTo>
                <a:lnTo>
                  <a:pt x="21983" y="447433"/>
                </a:lnTo>
                <a:lnTo>
                  <a:pt x="10541" y="455155"/>
                </a:lnTo>
                <a:lnTo>
                  <a:pt x="2819" y="466598"/>
                </a:lnTo>
                <a:lnTo>
                  <a:pt x="0" y="480606"/>
                </a:lnTo>
                <a:lnTo>
                  <a:pt x="0" y="602996"/>
                </a:lnTo>
                <a:lnTo>
                  <a:pt x="2819" y="617016"/>
                </a:lnTo>
                <a:lnTo>
                  <a:pt x="10541" y="628459"/>
                </a:lnTo>
                <a:lnTo>
                  <a:pt x="21983" y="636181"/>
                </a:lnTo>
                <a:lnTo>
                  <a:pt x="36004" y="639000"/>
                </a:lnTo>
                <a:lnTo>
                  <a:pt x="2097011" y="639000"/>
                </a:lnTo>
                <a:lnTo>
                  <a:pt x="2111019" y="636181"/>
                </a:lnTo>
                <a:lnTo>
                  <a:pt x="2122449" y="628459"/>
                </a:lnTo>
                <a:lnTo>
                  <a:pt x="2130171" y="617016"/>
                </a:lnTo>
                <a:lnTo>
                  <a:pt x="2133003" y="602996"/>
                </a:lnTo>
                <a:lnTo>
                  <a:pt x="2133003" y="480606"/>
                </a:lnTo>
                <a:close/>
              </a:path>
              <a:path w="2133600" h="639445">
                <a:moveTo>
                  <a:pt x="2133003" y="253796"/>
                </a:moveTo>
                <a:lnTo>
                  <a:pt x="2130171" y="239788"/>
                </a:lnTo>
                <a:lnTo>
                  <a:pt x="2122449" y="228358"/>
                </a:lnTo>
                <a:lnTo>
                  <a:pt x="2111019" y="220637"/>
                </a:lnTo>
                <a:lnTo>
                  <a:pt x="2097011" y="217805"/>
                </a:lnTo>
                <a:lnTo>
                  <a:pt x="36004" y="217805"/>
                </a:lnTo>
                <a:lnTo>
                  <a:pt x="21983" y="220637"/>
                </a:lnTo>
                <a:lnTo>
                  <a:pt x="10541" y="228358"/>
                </a:lnTo>
                <a:lnTo>
                  <a:pt x="2819" y="239788"/>
                </a:lnTo>
                <a:lnTo>
                  <a:pt x="0" y="253796"/>
                </a:lnTo>
                <a:lnTo>
                  <a:pt x="0" y="376199"/>
                </a:lnTo>
                <a:lnTo>
                  <a:pt x="2819" y="390220"/>
                </a:lnTo>
                <a:lnTo>
                  <a:pt x="10541" y="401662"/>
                </a:lnTo>
                <a:lnTo>
                  <a:pt x="21983" y="409384"/>
                </a:lnTo>
                <a:lnTo>
                  <a:pt x="36004" y="412203"/>
                </a:lnTo>
                <a:lnTo>
                  <a:pt x="2097011" y="412203"/>
                </a:lnTo>
                <a:lnTo>
                  <a:pt x="2111019" y="409384"/>
                </a:lnTo>
                <a:lnTo>
                  <a:pt x="2122449" y="401662"/>
                </a:lnTo>
                <a:lnTo>
                  <a:pt x="2130171" y="390220"/>
                </a:lnTo>
                <a:lnTo>
                  <a:pt x="2133003" y="376199"/>
                </a:lnTo>
                <a:lnTo>
                  <a:pt x="2133003" y="253796"/>
                </a:lnTo>
                <a:close/>
              </a:path>
              <a:path w="2133600" h="639445">
                <a:moveTo>
                  <a:pt x="2133003" y="36004"/>
                </a:moveTo>
                <a:lnTo>
                  <a:pt x="2130171" y="21996"/>
                </a:lnTo>
                <a:lnTo>
                  <a:pt x="2122449" y="10553"/>
                </a:lnTo>
                <a:lnTo>
                  <a:pt x="2111019" y="2832"/>
                </a:lnTo>
                <a:lnTo>
                  <a:pt x="2097011" y="0"/>
                </a:lnTo>
                <a:lnTo>
                  <a:pt x="36004" y="0"/>
                </a:lnTo>
                <a:lnTo>
                  <a:pt x="21983" y="2832"/>
                </a:lnTo>
                <a:lnTo>
                  <a:pt x="10541" y="10553"/>
                </a:lnTo>
                <a:lnTo>
                  <a:pt x="2819" y="21996"/>
                </a:lnTo>
                <a:lnTo>
                  <a:pt x="0" y="36004"/>
                </a:lnTo>
                <a:lnTo>
                  <a:pt x="0" y="158407"/>
                </a:lnTo>
                <a:lnTo>
                  <a:pt x="2819" y="172427"/>
                </a:lnTo>
                <a:lnTo>
                  <a:pt x="10541" y="183857"/>
                </a:lnTo>
                <a:lnTo>
                  <a:pt x="21983" y="191579"/>
                </a:lnTo>
                <a:lnTo>
                  <a:pt x="36004" y="194398"/>
                </a:lnTo>
                <a:lnTo>
                  <a:pt x="2097011" y="194398"/>
                </a:lnTo>
                <a:lnTo>
                  <a:pt x="2111019" y="191579"/>
                </a:lnTo>
                <a:lnTo>
                  <a:pt x="2122449" y="183857"/>
                </a:lnTo>
                <a:lnTo>
                  <a:pt x="2130171" y="172427"/>
                </a:lnTo>
                <a:lnTo>
                  <a:pt x="2133003" y="158407"/>
                </a:lnTo>
                <a:lnTo>
                  <a:pt x="2133003" y="36004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3399" y="2852204"/>
            <a:ext cx="2080260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Правило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первое.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Третий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пластиковый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пакет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рас-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твором,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следит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работой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капельницы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состоянием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раненого.</a:t>
            </a:r>
            <a:endParaRPr sz="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Правило</a:t>
            </a:r>
            <a:r>
              <a:rPr sz="500" spc="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второе.</a:t>
            </a:r>
            <a:endParaRPr sz="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Нельзя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опускать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пакет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раствором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ниже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уровня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руки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Правило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третье.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уменьшении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раствора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50</a:t>
            </a:r>
            <a:r>
              <a:rPr sz="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мл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немедленно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перекрыть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введение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раствора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колесиком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регулятора.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44" y="835329"/>
            <a:ext cx="2042501" cy="13920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932" y="876691"/>
            <a:ext cx="1983820" cy="13692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90276" y="630859"/>
            <a:ext cx="1966595" cy="4140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1640" marR="5080" indent="-347345">
              <a:lnSpc>
                <a:spcPts val="600"/>
              </a:lnSpc>
              <a:spcBef>
                <a:spcPts val="219"/>
              </a:spcBef>
            </a:pP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Правила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транспортировки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Arial Black"/>
                <a:cs typeface="Arial Black"/>
              </a:rPr>
              <a:t>раненого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 Black"/>
                <a:cs typeface="Arial Black"/>
              </a:rPr>
              <a:t>с</a:t>
            </a:r>
            <a:r>
              <a:rPr sz="6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угрозой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повторной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остановки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сердца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586740" algn="l"/>
                <a:tab pos="1482725" algn="l"/>
              </a:tabLst>
            </a:pPr>
            <a:r>
              <a:rPr sz="1800" spc="-75" baseline="2314" dirty="0">
                <a:solidFill>
                  <a:srgbClr val="231F20"/>
                </a:solidFill>
                <a:latin typeface="Wingdings"/>
                <a:cs typeface="Wingdings"/>
              </a:rPr>
              <a:t></a:t>
            </a:r>
            <a:r>
              <a:rPr sz="1800" baseline="2314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800" spc="-75" baseline="2314" dirty="0">
                <a:solidFill>
                  <a:srgbClr val="231F20"/>
                </a:solidFill>
                <a:latin typeface="Wingdings"/>
                <a:cs typeface="Wingdings"/>
              </a:rPr>
              <a:t></a:t>
            </a:r>
            <a:r>
              <a:rPr sz="1800" baseline="2314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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870" y="780401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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834" y="630859"/>
            <a:ext cx="1505585" cy="3600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91795" marR="5080" indent="-379730">
              <a:lnSpc>
                <a:spcPts val="600"/>
              </a:lnSpc>
              <a:spcBef>
                <a:spcPts val="219"/>
              </a:spcBef>
            </a:pP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Правила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транспортировки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раненого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в</a:t>
            </a:r>
            <a:r>
              <a:rPr sz="6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состоянии</a:t>
            </a: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 комы</a:t>
            </a:r>
            <a:endParaRPr sz="600">
              <a:latin typeface="Arial Black"/>
              <a:cs typeface="Arial Black"/>
            </a:endParaRPr>
          </a:p>
          <a:p>
            <a:pPr marL="485775">
              <a:lnSpc>
                <a:spcPts val="1310"/>
              </a:lnSpc>
              <a:tabLst>
                <a:tab pos="1290320" algn="l"/>
              </a:tabLst>
            </a:pP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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231F20"/>
                </a:solidFill>
                <a:latin typeface="Wingdings"/>
                <a:cs typeface="Wingdings"/>
              </a:rPr>
              <a:t>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175" y="2243874"/>
            <a:ext cx="2133600" cy="800100"/>
          </a:xfrm>
          <a:custGeom>
            <a:avLst/>
            <a:gdLst/>
            <a:ahLst/>
            <a:cxnLst/>
            <a:rect l="l" t="t" r="r" b="b"/>
            <a:pathLst>
              <a:path w="2133600" h="800100">
                <a:moveTo>
                  <a:pt x="2133003" y="641527"/>
                </a:moveTo>
                <a:lnTo>
                  <a:pt x="2130171" y="627519"/>
                </a:lnTo>
                <a:lnTo>
                  <a:pt x="2122449" y="616077"/>
                </a:lnTo>
                <a:lnTo>
                  <a:pt x="2111006" y="608355"/>
                </a:lnTo>
                <a:lnTo>
                  <a:pt x="2096998" y="605523"/>
                </a:lnTo>
                <a:lnTo>
                  <a:pt x="36004" y="605523"/>
                </a:lnTo>
                <a:lnTo>
                  <a:pt x="21983" y="608355"/>
                </a:lnTo>
                <a:lnTo>
                  <a:pt x="10541" y="616077"/>
                </a:lnTo>
                <a:lnTo>
                  <a:pt x="2819" y="627519"/>
                </a:lnTo>
                <a:lnTo>
                  <a:pt x="0" y="641527"/>
                </a:lnTo>
                <a:lnTo>
                  <a:pt x="0" y="763930"/>
                </a:lnTo>
                <a:lnTo>
                  <a:pt x="2819" y="777951"/>
                </a:lnTo>
                <a:lnTo>
                  <a:pt x="10541" y="789381"/>
                </a:lnTo>
                <a:lnTo>
                  <a:pt x="21983" y="797102"/>
                </a:lnTo>
                <a:lnTo>
                  <a:pt x="36004" y="799922"/>
                </a:lnTo>
                <a:lnTo>
                  <a:pt x="2096998" y="799922"/>
                </a:lnTo>
                <a:lnTo>
                  <a:pt x="2111006" y="797102"/>
                </a:lnTo>
                <a:lnTo>
                  <a:pt x="2122449" y="789381"/>
                </a:lnTo>
                <a:lnTo>
                  <a:pt x="2130171" y="777951"/>
                </a:lnTo>
                <a:lnTo>
                  <a:pt x="2133003" y="763930"/>
                </a:lnTo>
                <a:lnTo>
                  <a:pt x="2133003" y="641527"/>
                </a:lnTo>
                <a:close/>
              </a:path>
              <a:path w="2133600" h="800100">
                <a:moveTo>
                  <a:pt x="2133003" y="339128"/>
                </a:moveTo>
                <a:lnTo>
                  <a:pt x="2130171" y="325120"/>
                </a:lnTo>
                <a:lnTo>
                  <a:pt x="2122449" y="313677"/>
                </a:lnTo>
                <a:lnTo>
                  <a:pt x="2111006" y="305955"/>
                </a:lnTo>
                <a:lnTo>
                  <a:pt x="2096998" y="303123"/>
                </a:lnTo>
                <a:lnTo>
                  <a:pt x="36004" y="303123"/>
                </a:lnTo>
                <a:lnTo>
                  <a:pt x="21983" y="305955"/>
                </a:lnTo>
                <a:lnTo>
                  <a:pt x="10541" y="313677"/>
                </a:lnTo>
                <a:lnTo>
                  <a:pt x="2819" y="325120"/>
                </a:lnTo>
                <a:lnTo>
                  <a:pt x="0" y="339128"/>
                </a:lnTo>
                <a:lnTo>
                  <a:pt x="0" y="540727"/>
                </a:lnTo>
                <a:lnTo>
                  <a:pt x="2819" y="554748"/>
                </a:lnTo>
                <a:lnTo>
                  <a:pt x="10541" y="566178"/>
                </a:lnTo>
                <a:lnTo>
                  <a:pt x="21983" y="573900"/>
                </a:lnTo>
                <a:lnTo>
                  <a:pt x="36004" y="576719"/>
                </a:lnTo>
                <a:lnTo>
                  <a:pt x="2096998" y="576719"/>
                </a:lnTo>
                <a:lnTo>
                  <a:pt x="2111006" y="573900"/>
                </a:lnTo>
                <a:lnTo>
                  <a:pt x="2122449" y="566178"/>
                </a:lnTo>
                <a:lnTo>
                  <a:pt x="2130171" y="554748"/>
                </a:lnTo>
                <a:lnTo>
                  <a:pt x="2133003" y="540727"/>
                </a:lnTo>
                <a:lnTo>
                  <a:pt x="2133003" y="339128"/>
                </a:lnTo>
                <a:close/>
              </a:path>
              <a:path w="2133600" h="800100">
                <a:moveTo>
                  <a:pt x="2133003" y="36004"/>
                </a:moveTo>
                <a:lnTo>
                  <a:pt x="2130171" y="21996"/>
                </a:lnTo>
                <a:lnTo>
                  <a:pt x="2122449" y="10553"/>
                </a:lnTo>
                <a:lnTo>
                  <a:pt x="2111006" y="2832"/>
                </a:lnTo>
                <a:lnTo>
                  <a:pt x="2096998" y="0"/>
                </a:lnTo>
                <a:lnTo>
                  <a:pt x="36004" y="0"/>
                </a:lnTo>
                <a:lnTo>
                  <a:pt x="21983" y="2832"/>
                </a:lnTo>
                <a:lnTo>
                  <a:pt x="10541" y="10553"/>
                </a:lnTo>
                <a:lnTo>
                  <a:pt x="2819" y="21996"/>
                </a:lnTo>
                <a:lnTo>
                  <a:pt x="0" y="36004"/>
                </a:lnTo>
                <a:lnTo>
                  <a:pt x="0" y="237604"/>
                </a:lnTo>
                <a:lnTo>
                  <a:pt x="2819" y="251625"/>
                </a:lnTo>
                <a:lnTo>
                  <a:pt x="10541" y="263067"/>
                </a:lnTo>
                <a:lnTo>
                  <a:pt x="21983" y="270789"/>
                </a:lnTo>
                <a:lnTo>
                  <a:pt x="36004" y="273608"/>
                </a:lnTo>
                <a:lnTo>
                  <a:pt x="2096998" y="273608"/>
                </a:lnTo>
                <a:lnTo>
                  <a:pt x="2111006" y="270789"/>
                </a:lnTo>
                <a:lnTo>
                  <a:pt x="2122449" y="263067"/>
                </a:lnTo>
                <a:lnTo>
                  <a:pt x="2130171" y="251625"/>
                </a:lnTo>
                <a:lnTo>
                  <a:pt x="2133003" y="237604"/>
                </a:lnTo>
                <a:lnTo>
                  <a:pt x="2133003" y="36004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0475" y="2240978"/>
            <a:ext cx="2120900" cy="12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0"/>
              </a:spcBef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Первый</a:t>
            </a:r>
            <a:r>
              <a:rPr sz="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левую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переднюю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лямку,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контролирует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состояние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сообщает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позади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идущему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возможных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препятствиях.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0">
              <a:latin typeface="Microsoft Sans Serif"/>
              <a:cs typeface="Microsoft Sans Serif"/>
            </a:endParaRPr>
          </a:p>
          <a:p>
            <a:pPr marL="12700" marR="92075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Второй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правую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переднюю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лямку,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контролирует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состояние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сообщает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позади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идущему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возможных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препятствиях.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Третий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ногах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две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задних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лямки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готов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любой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момент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приступить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ведению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огневого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прикрытия.</a:t>
            </a:r>
            <a:endParaRPr sz="500">
              <a:latin typeface="Microsoft Sans Serif"/>
              <a:cs typeface="Microsoft Sans Serif"/>
            </a:endParaRPr>
          </a:p>
          <a:p>
            <a:pPr marL="391160" marR="238125" indent="-366395">
              <a:lnSpc>
                <a:spcPct val="100000"/>
              </a:lnSpc>
              <a:spcBef>
                <a:spcPts val="500"/>
              </a:spcBef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Пояснение: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Транспортировать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состоянии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комы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можно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только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положении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«лежа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животе».</a:t>
            </a:r>
            <a:endParaRPr sz="500">
              <a:latin typeface="Microsoft Sans Serif"/>
              <a:cs typeface="Microsoft Sans Serif"/>
            </a:endParaRPr>
          </a:p>
          <a:p>
            <a:pPr marL="19050" marR="22225">
              <a:lnSpc>
                <a:spcPct val="100000"/>
              </a:lnSpc>
              <a:spcBef>
                <a:spcPts val="400"/>
              </a:spcBef>
            </a:pP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Норматив:</a:t>
            </a:r>
            <a:r>
              <a:rPr sz="500" spc="4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Время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начала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осмотра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оказания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пер-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вой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помощи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укрытии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начала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транспортировки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дальнейший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эвакуации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должно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превышать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2-х</a:t>
            </a:r>
            <a:r>
              <a:rPr sz="500" spc="65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ED1B2E"/>
                </a:solidFill>
                <a:latin typeface="Microsoft Sans Serif"/>
                <a:cs typeface="Microsoft Sans Serif"/>
              </a:rPr>
              <a:t>минут.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38170" y="2261882"/>
            <a:ext cx="2133600" cy="1113155"/>
          </a:xfrm>
          <a:custGeom>
            <a:avLst/>
            <a:gdLst/>
            <a:ahLst/>
            <a:cxnLst/>
            <a:rect l="l" t="t" r="r" b="b"/>
            <a:pathLst>
              <a:path w="2133600" h="1113154">
                <a:moveTo>
                  <a:pt x="2133003" y="954722"/>
                </a:moveTo>
                <a:lnTo>
                  <a:pt x="2130171" y="940714"/>
                </a:lnTo>
                <a:lnTo>
                  <a:pt x="2122449" y="929271"/>
                </a:lnTo>
                <a:lnTo>
                  <a:pt x="2111006" y="921550"/>
                </a:lnTo>
                <a:lnTo>
                  <a:pt x="2096998" y="918718"/>
                </a:lnTo>
                <a:lnTo>
                  <a:pt x="36004" y="918718"/>
                </a:lnTo>
                <a:lnTo>
                  <a:pt x="21983" y="921550"/>
                </a:lnTo>
                <a:lnTo>
                  <a:pt x="10541" y="929271"/>
                </a:lnTo>
                <a:lnTo>
                  <a:pt x="2819" y="940714"/>
                </a:lnTo>
                <a:lnTo>
                  <a:pt x="0" y="954722"/>
                </a:lnTo>
                <a:lnTo>
                  <a:pt x="0" y="1077112"/>
                </a:lnTo>
                <a:lnTo>
                  <a:pt x="2819" y="1091133"/>
                </a:lnTo>
                <a:lnTo>
                  <a:pt x="10541" y="1102575"/>
                </a:lnTo>
                <a:lnTo>
                  <a:pt x="21983" y="1110297"/>
                </a:lnTo>
                <a:lnTo>
                  <a:pt x="36004" y="1113116"/>
                </a:lnTo>
                <a:lnTo>
                  <a:pt x="2096998" y="1113116"/>
                </a:lnTo>
                <a:lnTo>
                  <a:pt x="2111006" y="1110297"/>
                </a:lnTo>
                <a:lnTo>
                  <a:pt x="2122449" y="1102575"/>
                </a:lnTo>
                <a:lnTo>
                  <a:pt x="2130171" y="1091133"/>
                </a:lnTo>
                <a:lnTo>
                  <a:pt x="2133003" y="1077112"/>
                </a:lnTo>
                <a:lnTo>
                  <a:pt x="2133003" y="954722"/>
                </a:lnTo>
                <a:close/>
              </a:path>
              <a:path w="2133600" h="1113154">
                <a:moveTo>
                  <a:pt x="2133003" y="641515"/>
                </a:moveTo>
                <a:lnTo>
                  <a:pt x="2130171" y="627507"/>
                </a:lnTo>
                <a:lnTo>
                  <a:pt x="2122449" y="616077"/>
                </a:lnTo>
                <a:lnTo>
                  <a:pt x="2111006" y="608355"/>
                </a:lnTo>
                <a:lnTo>
                  <a:pt x="2096998" y="605523"/>
                </a:lnTo>
                <a:lnTo>
                  <a:pt x="36004" y="605523"/>
                </a:lnTo>
                <a:lnTo>
                  <a:pt x="21983" y="608355"/>
                </a:lnTo>
                <a:lnTo>
                  <a:pt x="10541" y="616077"/>
                </a:lnTo>
                <a:lnTo>
                  <a:pt x="2819" y="627507"/>
                </a:lnTo>
                <a:lnTo>
                  <a:pt x="0" y="641515"/>
                </a:lnTo>
                <a:lnTo>
                  <a:pt x="0" y="843114"/>
                </a:lnTo>
                <a:lnTo>
                  <a:pt x="2819" y="857135"/>
                </a:lnTo>
                <a:lnTo>
                  <a:pt x="10541" y="868578"/>
                </a:lnTo>
                <a:lnTo>
                  <a:pt x="21983" y="876300"/>
                </a:lnTo>
                <a:lnTo>
                  <a:pt x="36004" y="879119"/>
                </a:lnTo>
                <a:lnTo>
                  <a:pt x="2096998" y="879119"/>
                </a:lnTo>
                <a:lnTo>
                  <a:pt x="2111006" y="876300"/>
                </a:lnTo>
                <a:lnTo>
                  <a:pt x="2122449" y="868578"/>
                </a:lnTo>
                <a:lnTo>
                  <a:pt x="2130171" y="857135"/>
                </a:lnTo>
                <a:lnTo>
                  <a:pt x="2133003" y="843114"/>
                </a:lnTo>
                <a:lnTo>
                  <a:pt x="2133003" y="641515"/>
                </a:lnTo>
                <a:close/>
              </a:path>
              <a:path w="2133600" h="1113154">
                <a:moveTo>
                  <a:pt x="2133003" y="339115"/>
                </a:moveTo>
                <a:lnTo>
                  <a:pt x="2130171" y="325107"/>
                </a:lnTo>
                <a:lnTo>
                  <a:pt x="2122449" y="313677"/>
                </a:lnTo>
                <a:lnTo>
                  <a:pt x="2111006" y="305955"/>
                </a:lnTo>
                <a:lnTo>
                  <a:pt x="2096998" y="303123"/>
                </a:lnTo>
                <a:lnTo>
                  <a:pt x="36004" y="303123"/>
                </a:lnTo>
                <a:lnTo>
                  <a:pt x="21983" y="305955"/>
                </a:lnTo>
                <a:lnTo>
                  <a:pt x="10541" y="313677"/>
                </a:lnTo>
                <a:lnTo>
                  <a:pt x="2819" y="325107"/>
                </a:lnTo>
                <a:lnTo>
                  <a:pt x="0" y="339115"/>
                </a:lnTo>
                <a:lnTo>
                  <a:pt x="0" y="540715"/>
                </a:lnTo>
                <a:lnTo>
                  <a:pt x="2819" y="554736"/>
                </a:lnTo>
                <a:lnTo>
                  <a:pt x="10541" y="566178"/>
                </a:lnTo>
                <a:lnTo>
                  <a:pt x="21983" y="573900"/>
                </a:lnTo>
                <a:lnTo>
                  <a:pt x="36004" y="576719"/>
                </a:lnTo>
                <a:lnTo>
                  <a:pt x="2096998" y="576719"/>
                </a:lnTo>
                <a:lnTo>
                  <a:pt x="2111006" y="573900"/>
                </a:lnTo>
                <a:lnTo>
                  <a:pt x="2122449" y="566178"/>
                </a:lnTo>
                <a:lnTo>
                  <a:pt x="2130171" y="554736"/>
                </a:lnTo>
                <a:lnTo>
                  <a:pt x="2133003" y="540715"/>
                </a:lnTo>
                <a:lnTo>
                  <a:pt x="2133003" y="339115"/>
                </a:lnTo>
                <a:close/>
              </a:path>
              <a:path w="2133600" h="1113154">
                <a:moveTo>
                  <a:pt x="2133003" y="35991"/>
                </a:moveTo>
                <a:lnTo>
                  <a:pt x="2130171" y="21983"/>
                </a:lnTo>
                <a:lnTo>
                  <a:pt x="2122449" y="10553"/>
                </a:lnTo>
                <a:lnTo>
                  <a:pt x="2111006" y="2832"/>
                </a:lnTo>
                <a:lnTo>
                  <a:pt x="2096998" y="0"/>
                </a:lnTo>
                <a:lnTo>
                  <a:pt x="36004" y="0"/>
                </a:lnTo>
                <a:lnTo>
                  <a:pt x="21983" y="2832"/>
                </a:lnTo>
                <a:lnTo>
                  <a:pt x="10541" y="10553"/>
                </a:lnTo>
                <a:lnTo>
                  <a:pt x="2819" y="21983"/>
                </a:lnTo>
                <a:lnTo>
                  <a:pt x="0" y="35991"/>
                </a:lnTo>
                <a:lnTo>
                  <a:pt x="0" y="237591"/>
                </a:lnTo>
                <a:lnTo>
                  <a:pt x="2819" y="251612"/>
                </a:lnTo>
                <a:lnTo>
                  <a:pt x="10541" y="263055"/>
                </a:lnTo>
                <a:lnTo>
                  <a:pt x="21983" y="270776"/>
                </a:lnTo>
                <a:lnTo>
                  <a:pt x="36004" y="273596"/>
                </a:lnTo>
                <a:lnTo>
                  <a:pt x="2096998" y="273596"/>
                </a:lnTo>
                <a:lnTo>
                  <a:pt x="2111006" y="270776"/>
                </a:lnTo>
                <a:lnTo>
                  <a:pt x="2122449" y="263055"/>
                </a:lnTo>
                <a:lnTo>
                  <a:pt x="2130171" y="251612"/>
                </a:lnTo>
                <a:lnTo>
                  <a:pt x="2133003" y="237591"/>
                </a:lnTo>
                <a:lnTo>
                  <a:pt x="2133003" y="35991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43479" y="2258974"/>
            <a:ext cx="2107565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>
              <a:lnSpc>
                <a:spcPct val="100000"/>
              </a:lnSpc>
              <a:spcBef>
                <a:spcPts val="100"/>
              </a:spcBef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Первый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правую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переднюю</a:t>
            </a:r>
            <a:r>
              <a:rPr sz="5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лямку,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контролирует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состояние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сообщает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позади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идущему</a:t>
            </a:r>
            <a:r>
              <a:rPr sz="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возможных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препятствиях.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0">
              <a:latin typeface="Microsoft Sans Serif"/>
              <a:cs typeface="Microsoft Sans Serif"/>
            </a:endParaRPr>
          </a:p>
          <a:p>
            <a:pPr marL="12700" marR="9652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Второй</a:t>
            </a:r>
            <a:r>
              <a:rPr sz="5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правую</a:t>
            </a:r>
            <a:r>
              <a:rPr sz="5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ручку,</a:t>
            </a:r>
            <a:r>
              <a:rPr sz="5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контролирует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состояние</a:t>
            </a:r>
            <a:r>
              <a:rPr sz="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раненого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сообщает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позади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идущему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возможных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препятствиях.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">
              <a:latin typeface="Microsoft Sans Serif"/>
              <a:cs typeface="Microsoft Sans Serif"/>
            </a:endParaRPr>
          </a:p>
          <a:p>
            <a:pPr marL="12700" marR="26289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Третий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Несет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носилки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ногах,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взяв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одну</a:t>
            </a:r>
            <a:r>
              <a:rPr sz="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руку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две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ручки,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готов</a:t>
            </a:r>
            <a:r>
              <a:rPr sz="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любой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момент</a:t>
            </a:r>
            <a:r>
              <a:rPr sz="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приступить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ведению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огневого</a:t>
            </a:r>
            <a:r>
              <a:rPr sz="5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прикрытия.</a:t>
            </a:r>
            <a:endParaRPr sz="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Четвертый</a:t>
            </a:r>
            <a:r>
              <a:rPr sz="5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номер.</a:t>
            </a:r>
            <a:r>
              <a:rPr sz="500" spc="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Продолжает</a:t>
            </a:r>
            <a:r>
              <a:rPr sz="500" spc="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500" spc="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огневое</a:t>
            </a:r>
            <a:r>
              <a:rPr sz="500" spc="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прикрытие.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5175" y="3259797"/>
            <a:ext cx="2133600" cy="288925"/>
          </a:xfrm>
          <a:custGeom>
            <a:avLst/>
            <a:gdLst/>
            <a:ahLst/>
            <a:cxnLst/>
            <a:rect l="l" t="t" r="r" b="b"/>
            <a:pathLst>
              <a:path w="2133600" h="288925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52857"/>
                </a:lnTo>
                <a:lnTo>
                  <a:pt x="2828" y="266865"/>
                </a:lnTo>
                <a:lnTo>
                  <a:pt x="10544" y="278306"/>
                </a:lnTo>
                <a:lnTo>
                  <a:pt x="21988" y="286020"/>
                </a:lnTo>
                <a:lnTo>
                  <a:pt x="36004" y="288848"/>
                </a:lnTo>
                <a:lnTo>
                  <a:pt x="2096998" y="288848"/>
                </a:lnTo>
                <a:lnTo>
                  <a:pt x="2111014" y="286020"/>
                </a:lnTo>
                <a:lnTo>
                  <a:pt x="2122458" y="278306"/>
                </a:lnTo>
                <a:lnTo>
                  <a:pt x="2130174" y="266865"/>
                </a:lnTo>
                <a:lnTo>
                  <a:pt x="2133003" y="252857"/>
                </a:lnTo>
                <a:lnTo>
                  <a:pt x="2133003" y="36004"/>
                </a:lnTo>
                <a:lnTo>
                  <a:pt x="2130174" y="21988"/>
                </a:lnTo>
                <a:lnTo>
                  <a:pt x="2122458" y="10544"/>
                </a:lnTo>
                <a:lnTo>
                  <a:pt x="2111014" y="2828"/>
                </a:lnTo>
                <a:lnTo>
                  <a:pt x="2096998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59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577" y="705269"/>
            <a:ext cx="2916461" cy="26111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18948" y="1827339"/>
            <a:ext cx="79629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30"/>
              </a:lnSpc>
              <a:spcBef>
                <a:spcPts val="100"/>
              </a:spcBef>
            </a:pP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Положить</a:t>
            </a:r>
            <a:r>
              <a:rPr sz="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палатку</a:t>
            </a:r>
            <a:r>
              <a:rPr sz="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Trebuchet MS"/>
                <a:cs typeface="Trebuchet MS"/>
              </a:rPr>
              <a:t>ближе</a:t>
            </a:r>
            <a:endParaRPr sz="550">
              <a:latin typeface="Trebuchet MS"/>
              <a:cs typeface="Trebuchet MS"/>
            </a:endParaRPr>
          </a:p>
          <a:p>
            <a:pPr marL="12065" marR="5080" algn="ctr">
              <a:lnSpc>
                <a:spcPts val="600"/>
              </a:lnSpc>
              <a:spcBef>
                <a:spcPts val="40"/>
              </a:spcBef>
            </a:pPr>
            <a:r>
              <a:rPr sz="550" b="1" spc="-8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0" dirty="0">
                <a:solidFill>
                  <a:srgbClr val="231F20"/>
                </a:solidFill>
                <a:latin typeface="Trebuchet MS"/>
                <a:cs typeface="Trebuchet MS"/>
              </a:rPr>
              <a:t>раненому,</a:t>
            </a:r>
            <a:r>
              <a:rPr sz="55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5" dirty="0">
                <a:solidFill>
                  <a:srgbClr val="231F20"/>
                </a:solidFill>
                <a:latin typeface="Trebuchet MS"/>
                <a:cs typeface="Trebuchet MS"/>
              </a:rPr>
              <a:t>ее</a:t>
            </a:r>
            <a:r>
              <a:rPr sz="55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конец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должен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sz="55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напротив</a:t>
            </a:r>
            <a:r>
              <a:rPr sz="55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Trebuchet MS"/>
                <a:cs typeface="Trebuchet MS"/>
              </a:rPr>
              <a:t>поясницы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(центра</a:t>
            </a:r>
            <a:r>
              <a:rPr sz="55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Trebuchet MS"/>
                <a:cs typeface="Trebuchet MS"/>
              </a:rPr>
              <a:t>тяжести)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2596" y="3359150"/>
            <a:ext cx="92964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Развернуть</a:t>
            </a:r>
            <a:r>
              <a:rPr sz="55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второй</a:t>
            </a:r>
            <a:r>
              <a:rPr sz="55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конец</a:t>
            </a:r>
            <a:r>
              <a:rPr sz="55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50" dirty="0">
                <a:solidFill>
                  <a:srgbClr val="231F20"/>
                </a:solidFill>
                <a:latin typeface="Trebuchet MS"/>
                <a:cs typeface="Trebuchet MS"/>
              </a:rPr>
              <a:t>палатки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9305" y="3366044"/>
            <a:ext cx="1064260" cy="185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57785">
              <a:lnSpc>
                <a:spcPts val="600"/>
              </a:lnSpc>
              <a:spcBef>
                <a:spcPts val="170"/>
              </a:spcBef>
            </a:pP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Перевернуть</a:t>
            </a:r>
            <a:r>
              <a:rPr sz="55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55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второй</a:t>
            </a:r>
            <a:r>
              <a:rPr sz="55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20" dirty="0">
                <a:solidFill>
                  <a:srgbClr val="231F20"/>
                </a:solidFill>
                <a:latin typeface="Trebuchet MS"/>
                <a:cs typeface="Trebuchet MS"/>
              </a:rPr>
              <a:t>раз,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расправить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5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ним</a:t>
            </a:r>
            <a:r>
              <a:rPr sz="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0" dirty="0">
                <a:solidFill>
                  <a:srgbClr val="231F20"/>
                </a:solidFill>
                <a:latin typeface="Trebuchet MS"/>
                <a:cs typeface="Trebuchet MS"/>
              </a:rPr>
              <a:t>оба</a:t>
            </a:r>
            <a:r>
              <a:rPr sz="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конца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0" dirty="0">
                <a:solidFill>
                  <a:srgbClr val="231F20"/>
                </a:solidFill>
                <a:latin typeface="Trebuchet MS"/>
                <a:cs typeface="Trebuchet MS"/>
              </a:rPr>
              <a:t>палатки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8355" y="3359150"/>
            <a:ext cx="82867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Завернуть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50" dirty="0">
                <a:solidFill>
                  <a:srgbClr val="231F20"/>
                </a:solidFill>
                <a:latin typeface="Trebuchet MS"/>
                <a:cs typeface="Trebuchet MS"/>
              </a:rPr>
              <a:t>палатку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5759" y="1831544"/>
            <a:ext cx="734695" cy="185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635">
              <a:lnSpc>
                <a:spcPts val="600"/>
              </a:lnSpc>
              <a:spcBef>
                <a:spcPts val="170"/>
              </a:spcBef>
            </a:pPr>
            <a:r>
              <a:rPr sz="550" b="1" spc="-70" dirty="0">
                <a:solidFill>
                  <a:srgbClr val="231F20"/>
                </a:solidFill>
                <a:latin typeface="Trebuchet MS"/>
                <a:cs typeface="Trebuchet MS"/>
              </a:rPr>
              <a:t>Развернуть</a:t>
            </a:r>
            <a:r>
              <a:rPr sz="55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конец</a:t>
            </a:r>
            <a:r>
              <a:rPr sz="55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Trebuchet MS"/>
                <a:cs typeface="Trebuchet MS"/>
              </a:rPr>
              <a:t>палатки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подложить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0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55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7162" y="1827339"/>
            <a:ext cx="835025" cy="3378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93345">
              <a:lnSpc>
                <a:spcPts val="600"/>
              </a:lnSpc>
              <a:spcBef>
                <a:spcPts val="170"/>
              </a:spcBef>
            </a:pP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Перевернуть</a:t>
            </a:r>
            <a:r>
              <a:rPr sz="550" b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0" dirty="0">
                <a:solidFill>
                  <a:srgbClr val="231F20"/>
                </a:solidFill>
                <a:latin typeface="Trebuchet MS"/>
                <a:cs typeface="Trebuchet MS"/>
              </a:rPr>
              <a:t>взяв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поясницу,</a:t>
            </a:r>
            <a:r>
              <a:rPr sz="55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80" dirty="0">
                <a:solidFill>
                  <a:srgbClr val="231F20"/>
                </a:solidFill>
                <a:latin typeface="Trebuchet MS"/>
                <a:cs typeface="Trebuchet MS"/>
              </a:rPr>
              <a:t>положив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его</a:t>
            </a:r>
            <a:endParaRPr sz="550">
              <a:latin typeface="Trebuchet MS"/>
              <a:cs typeface="Trebuchet MS"/>
            </a:endParaRPr>
          </a:p>
          <a:p>
            <a:pPr marL="224154" marR="160655" indent="-56515">
              <a:lnSpc>
                <a:spcPts val="600"/>
              </a:lnSpc>
            </a:pP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55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расправленный</a:t>
            </a:r>
            <a:r>
              <a:rPr sz="55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75" dirty="0">
                <a:solidFill>
                  <a:srgbClr val="231F20"/>
                </a:solidFill>
                <a:latin typeface="Trebuchet MS"/>
                <a:cs typeface="Trebuchet MS"/>
              </a:rPr>
              <a:t>конец</a:t>
            </a:r>
            <a:r>
              <a:rPr sz="5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Trebuchet MS"/>
                <a:cs typeface="Trebuchet MS"/>
              </a:rPr>
              <a:t>палатки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101" y="573908"/>
            <a:ext cx="2774315" cy="3302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sz="600" spc="-45" dirty="0">
                <a:solidFill>
                  <a:srgbClr val="231F20"/>
                </a:solidFill>
                <a:latin typeface="Arial Black"/>
                <a:cs typeface="Arial Black"/>
              </a:rPr>
              <a:t>Использование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Arial Black"/>
                <a:cs typeface="Arial Black"/>
              </a:rPr>
              <a:t>плащ-палатки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в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Arial Black"/>
                <a:cs typeface="Arial Black"/>
              </a:rPr>
              <a:t>качестве</a:t>
            </a:r>
            <a:r>
              <a:rPr sz="6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средства</a:t>
            </a:r>
            <a:r>
              <a:rPr sz="6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эвакуации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54735" algn="l"/>
                <a:tab pos="2092960" algn="l"/>
              </a:tabLst>
            </a:pP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</a:t>
            </a:r>
            <a:r>
              <a:rPr sz="1200" dirty="0">
                <a:solidFill>
                  <a:srgbClr val="ED1B2E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</a:t>
            </a:r>
            <a:r>
              <a:rPr sz="1200" dirty="0">
                <a:solidFill>
                  <a:srgbClr val="ED1B2E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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4260" y="2224722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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6202" y="2224905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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7063" y="2224722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ED1B2E"/>
                </a:solidFill>
                <a:latin typeface="Wingdings"/>
                <a:cs typeface="Wingdings"/>
              </a:rPr>
              <a:t></a:t>
            </a:r>
            <a:endParaRPr sz="1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688330" cy="540385"/>
            <a:chOff x="0" y="0"/>
            <a:chExt cx="5688330" cy="540385"/>
          </a:xfrm>
        </p:grpSpPr>
        <p:sp>
          <p:nvSpPr>
            <p:cNvPr id="4" name="object 4"/>
            <p:cNvSpPr/>
            <p:nvPr/>
          </p:nvSpPr>
          <p:spPr>
            <a:xfrm>
              <a:off x="5508002" y="0"/>
              <a:ext cx="180340" cy="540385"/>
            </a:xfrm>
            <a:custGeom>
              <a:avLst/>
              <a:gdLst/>
              <a:ahLst/>
              <a:cxnLst/>
              <a:rect l="l" t="t" r="r" b="b"/>
              <a:pathLst>
                <a:path w="180339" h="540385">
                  <a:moveTo>
                    <a:pt x="179997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179997" y="540003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508625" cy="540385"/>
            </a:xfrm>
            <a:custGeom>
              <a:avLst/>
              <a:gdLst/>
              <a:ahLst/>
              <a:cxnLst/>
              <a:rect l="l" t="t" r="r" b="b"/>
              <a:pathLst>
                <a:path w="5508625" h="540385">
                  <a:moveTo>
                    <a:pt x="5508002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508002" y="540003"/>
                  </a:lnTo>
                  <a:lnTo>
                    <a:pt x="550800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spc="215" dirty="0">
                <a:solidFill>
                  <a:srgbClr val="231F20"/>
                </a:solidFill>
              </a:rPr>
              <a:t>Желтая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90" dirty="0">
                <a:solidFill>
                  <a:srgbClr val="231F20"/>
                </a:solidFill>
              </a:rPr>
              <a:t>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155" dirty="0">
                <a:solidFill>
                  <a:srgbClr val="231F20"/>
                </a:solidFill>
              </a:rPr>
              <a:t>(Зона</a:t>
            </a:r>
            <a:r>
              <a:rPr sz="1400" spc="165" dirty="0">
                <a:solidFill>
                  <a:srgbClr val="231F20"/>
                </a:solidFill>
              </a:rPr>
              <a:t> </a:t>
            </a:r>
            <a:r>
              <a:rPr sz="1400" spc="220" dirty="0">
                <a:solidFill>
                  <a:srgbClr val="231F20"/>
                </a:solidFill>
              </a:rPr>
              <a:t>тактического</a:t>
            </a:r>
            <a:r>
              <a:rPr sz="1400" spc="160" dirty="0">
                <a:solidFill>
                  <a:srgbClr val="231F20"/>
                </a:solidFill>
              </a:rPr>
              <a:t> </a:t>
            </a:r>
            <a:r>
              <a:rPr sz="1400" spc="150" dirty="0">
                <a:solidFill>
                  <a:srgbClr val="231F20"/>
                </a:solidFill>
              </a:rPr>
              <a:t>ухода)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599300" y="599752"/>
            <a:ext cx="43821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этапе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эвакуации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перед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ее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началом,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крайне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важно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еще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полный 	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осмотр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раненого,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чтобы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исключить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возможные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жизнеугрожающие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состояния!</a:t>
            </a:r>
            <a:endParaRPr sz="900">
              <a:latin typeface="Tahoma"/>
              <a:cs typeface="Tahoma"/>
            </a:endParaRPr>
          </a:p>
          <a:p>
            <a:pPr marL="112395" marR="5080" indent="-100330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Если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раненый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сознании,</a:t>
            </a:r>
            <a:r>
              <a:rPr sz="900" b="1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поддерживайте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sz="900" b="1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зрительный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голосовой</a:t>
            </a:r>
            <a:r>
              <a:rPr sz="9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кон- 	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такт.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Убедите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его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благополучном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исходе.</a:t>
            </a:r>
            <a:endParaRPr sz="900">
              <a:latin typeface="Tahoma"/>
              <a:cs typeface="Tahoma"/>
            </a:endParaRPr>
          </a:p>
          <a:p>
            <a:pPr marL="113030" indent="-100330">
              <a:lnSpc>
                <a:spcPct val="100000"/>
              </a:lnSpc>
              <a:spcBef>
                <a:spcPts val="78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Постоянно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контролируйте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состояние</a:t>
            </a: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раненого.</a:t>
            </a:r>
            <a:endParaRPr sz="900">
              <a:latin typeface="Tahoma"/>
              <a:cs typeface="Tahoma"/>
            </a:endParaRPr>
          </a:p>
          <a:p>
            <a:pPr marL="113030" indent="-100330">
              <a:lnSpc>
                <a:spcPct val="100000"/>
              </a:lnSpc>
              <a:spcBef>
                <a:spcPts val="79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возможности,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как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можно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быстрее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доставьте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раненого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00A650"/>
                </a:solidFill>
                <a:latin typeface="Tahoma"/>
                <a:cs typeface="Tahoma"/>
              </a:rPr>
              <a:t>зеленую</a:t>
            </a:r>
            <a:r>
              <a:rPr sz="900" b="1" spc="-4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0A650"/>
                </a:solidFill>
                <a:latin typeface="Tahoma"/>
                <a:cs typeface="Tahoma"/>
              </a:rPr>
              <a:t>зону.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9" y="627687"/>
            <a:ext cx="4382135" cy="245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Второе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название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5" dirty="0">
                <a:solidFill>
                  <a:srgbClr val="00A650"/>
                </a:solidFill>
                <a:latin typeface="Tahoma"/>
                <a:cs typeface="Tahoma"/>
              </a:rPr>
              <a:t>«зона</a:t>
            </a:r>
            <a:r>
              <a:rPr sz="900" b="1" spc="-4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00A650"/>
                </a:solidFill>
                <a:latin typeface="Tahoma"/>
                <a:cs typeface="Tahoma"/>
              </a:rPr>
              <a:t>тактической</a:t>
            </a:r>
            <a:r>
              <a:rPr sz="900" b="1" spc="-40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0A650"/>
                </a:solidFill>
                <a:latin typeface="Tahoma"/>
                <a:cs typeface="Tahoma"/>
              </a:rPr>
              <a:t>эвакуации»</a:t>
            </a:r>
            <a:endParaRPr sz="900">
              <a:latin typeface="Tahoma"/>
              <a:cs typeface="Tahoma"/>
            </a:endParaRPr>
          </a:p>
          <a:p>
            <a:pPr marL="12700" marR="5080" algn="just">
              <a:lnSpc>
                <a:spcPct val="120400"/>
              </a:lnSpc>
              <a:spcBef>
                <a:spcPts val="565"/>
              </a:spcBef>
            </a:pP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Зона</a:t>
            </a:r>
            <a:r>
              <a:rPr sz="900" b="1" spc="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тактической</a:t>
            </a:r>
            <a:r>
              <a:rPr sz="900" b="1" spc="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эвакуации</a:t>
            </a:r>
            <a:r>
              <a:rPr sz="900" b="1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обычно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располагается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точке,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куда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прибыть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специализированный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транспорт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ближайшее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стационарное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лечебное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заведение,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военное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гражданское.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Чаще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всего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она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находится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уровне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тыловых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служб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командования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отряда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(роты,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реже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батальона).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наличии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защи-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щённого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укрытия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много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удобнее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всего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размещать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2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веером,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головы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центру,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центре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медик.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ПМП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раненые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укладываются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рядами,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проходом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головах.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Напоминаем,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зона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тактической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отнюдь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является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безопасной: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то,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видите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противника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данный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момент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означает,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противник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видит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вас,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помощью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БПЛА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иных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систем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обнаружения.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групповые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цели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являются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приоритетной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мишенью.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Следовательно,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места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скопления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подготов-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дальнейшей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тщательнейшим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образом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маскировать,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ещё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лучше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размещать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защищённых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поражения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местах.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561203"/>
            <a:ext cx="418592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1350010" lvl="1" indent="-190500">
              <a:lnSpc>
                <a:spcPct val="111100"/>
              </a:lnSpc>
              <a:spcBef>
                <a:spcPts val="100"/>
              </a:spcBef>
              <a:buSzPct val="77777"/>
              <a:buAutoNum type="arabicPeriod"/>
              <a:tabLst>
                <a:tab pos="269875" algn="l"/>
              </a:tabLst>
            </a:pPr>
            <a:r>
              <a:rPr sz="900" u="sng" spc="27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БОЕЦ</a:t>
            </a:r>
            <a:r>
              <a:rPr sz="900" u="sng" spc="-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3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БЕЗ</a:t>
            </a:r>
            <a:r>
              <a:rPr sz="900" u="sng" spc="-1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9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СОЗНАНИЯ,</a:t>
            </a:r>
            <a:r>
              <a:rPr sz="900" u="sng" spc="-1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4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ЕСТЬ</a:t>
            </a:r>
            <a:r>
              <a:rPr sz="900" u="sng" spc="-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8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ВОЗМОЖНОСТЬ</a:t>
            </a:r>
            <a:r>
              <a:rPr sz="900" u="sng" spc="-1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spc="-15" dirty="0">
                <a:solidFill>
                  <a:srgbClr val="ED1B2E"/>
                </a:solidFill>
                <a:latin typeface="Arial Black"/>
                <a:cs typeface="Arial Black"/>
              </a:rPr>
              <a:t> 	</a:t>
            </a:r>
            <a:r>
              <a:rPr sz="900" u="sng" spc="-1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ВЫДВИНУТЬСЯ</a:t>
            </a:r>
            <a:r>
              <a:rPr sz="900" u="sng" spc="-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3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В</a:t>
            </a:r>
            <a:r>
              <a:rPr sz="900" u="sng" spc="-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9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КРАСНУЮ</a:t>
            </a:r>
            <a:r>
              <a:rPr sz="900" u="sng" spc="-5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2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ЗОНУ</a:t>
            </a:r>
            <a:endParaRPr sz="900">
              <a:latin typeface="Arial Black"/>
              <a:cs typeface="Arial Black"/>
            </a:endParaRPr>
          </a:p>
          <a:p>
            <a:pPr marL="364490" lvl="2" indent="-100330">
              <a:lnSpc>
                <a:spcPct val="1000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Обдумайте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спланируйте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свои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действия.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Скоординируйте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командованием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сослуживцами.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5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обеспечьте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огневое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подавление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Используйте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ручные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дымовые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гранаты,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помните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направлении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ветра.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Передвигайтесь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только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ползком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(используя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укрытия,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складки</a:t>
            </a:r>
            <a:r>
              <a:rPr sz="900" b="1" spc="-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ED1B2E"/>
                </a:solidFill>
                <a:latin typeface="Tahoma"/>
                <a:cs typeface="Tahoma"/>
              </a:rPr>
              <a:t>местности).</a:t>
            </a:r>
            <a:endParaRPr sz="900">
              <a:latin typeface="Tahoma"/>
              <a:cs typeface="Tahoma"/>
            </a:endParaRPr>
          </a:p>
          <a:p>
            <a:pPr marL="364490" lvl="2" indent="-100330">
              <a:lnSpc>
                <a:spcPct val="100000"/>
              </a:lnSpc>
              <a:spcBef>
                <a:spcPts val="265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Окликните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раненого,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обозначьте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себя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«Я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свой».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Поставьте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оружие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предохранитель,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уберите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сторону.</a:t>
            </a:r>
            <a:endParaRPr sz="900">
              <a:latin typeface="Trebuchet MS"/>
              <a:cs typeface="Trebuchet MS"/>
            </a:endParaRPr>
          </a:p>
          <a:p>
            <a:pPr marL="364490" lvl="2" indent="-100330">
              <a:lnSpc>
                <a:spcPct val="100000"/>
              </a:lnSpc>
              <a:spcBef>
                <a:spcPts val="260"/>
              </a:spcBef>
              <a:buClr>
                <a:srgbClr val="ED1B2E"/>
              </a:buClr>
              <a:buFont typeface="Symbol"/>
              <a:buChar char=""/>
              <a:tabLst>
                <a:tab pos="36449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Личное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оружие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уложите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рядом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собой,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стволом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сторону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противника.</a:t>
            </a:r>
            <a:endParaRPr sz="900">
              <a:latin typeface="Trebuchet MS"/>
              <a:cs typeface="Trebuchet MS"/>
            </a:endParaRPr>
          </a:p>
          <a:p>
            <a:pPr marL="363855" marR="100330" lvl="2" indent="-100330">
              <a:lnSpc>
                <a:spcPct val="111100"/>
              </a:lnSpc>
              <a:spcBef>
                <a:spcPts val="145"/>
              </a:spcBef>
              <a:buClr>
                <a:srgbClr val="ED1B2E"/>
              </a:buClr>
              <a:buFont typeface="Symbol"/>
              <a:buChar char=""/>
              <a:tabLst>
                <a:tab pos="365125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визуальном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(или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путём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опроса)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обнаружении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конечностях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области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шеи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наложите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кровоостанавливающий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жгут.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0077" y="3233750"/>
            <a:ext cx="3291204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 marR="5080" indent="-466090">
              <a:lnSpc>
                <a:spcPct val="114599"/>
              </a:lnSpc>
              <a:spcBef>
                <a:spcPts val="100"/>
              </a:spcBef>
            </a:pPr>
            <a:r>
              <a:rPr sz="800" b="1" spc="-90" dirty="0">
                <a:solidFill>
                  <a:srgbClr val="ED1B2E"/>
                </a:solidFill>
                <a:latin typeface="Tahoma"/>
                <a:cs typeface="Tahoma"/>
              </a:rPr>
              <a:t>(Если</a:t>
            </a:r>
            <a:r>
              <a:rPr sz="800" b="1" spc="-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ED1B2E"/>
                </a:solidFill>
                <a:latin typeface="Tahoma"/>
                <a:cs typeface="Tahoma"/>
              </a:rPr>
              <a:t>визуально</a:t>
            </a:r>
            <a:r>
              <a:rPr sz="800" b="1" spc="-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75" dirty="0">
                <a:solidFill>
                  <a:srgbClr val="ED1B2E"/>
                </a:solidFill>
                <a:latin typeface="Tahoma"/>
                <a:cs typeface="Tahoma"/>
              </a:rPr>
              <a:t>нет</a:t>
            </a:r>
            <a:r>
              <a:rPr sz="800" b="1" spc="-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ED1B2E"/>
                </a:solidFill>
                <a:latin typeface="Tahoma"/>
                <a:cs typeface="Tahoma"/>
              </a:rPr>
              <a:t>возможности</a:t>
            </a:r>
            <a:r>
              <a:rPr sz="800" b="1" spc="-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ED1B2E"/>
                </a:solidFill>
                <a:latin typeface="Tahoma"/>
                <a:cs typeface="Tahoma"/>
              </a:rPr>
              <a:t>определить</a:t>
            </a:r>
            <a:r>
              <a:rPr sz="800" b="1" spc="-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80" dirty="0">
                <a:solidFill>
                  <a:srgbClr val="ED1B2E"/>
                </a:solidFill>
                <a:latin typeface="Tahoma"/>
                <a:cs typeface="Tahoma"/>
              </a:rPr>
              <a:t>локализацию</a:t>
            </a:r>
            <a:r>
              <a:rPr sz="800" b="1" spc="-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35" dirty="0">
                <a:solidFill>
                  <a:srgbClr val="ED1B2E"/>
                </a:solidFill>
                <a:latin typeface="Tahoma"/>
                <a:cs typeface="Tahoma"/>
              </a:rPr>
              <a:t>ранения, </a:t>
            </a:r>
            <a:r>
              <a:rPr sz="800" b="1" spc="-60" dirty="0">
                <a:solidFill>
                  <a:srgbClr val="ED1B2E"/>
                </a:solidFill>
                <a:latin typeface="Tahoma"/>
                <a:cs typeface="Tahoma"/>
              </a:rPr>
              <a:t>приступаем</a:t>
            </a:r>
            <a:r>
              <a:rPr sz="8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90" dirty="0">
                <a:solidFill>
                  <a:srgbClr val="ED1B2E"/>
                </a:solidFill>
                <a:latin typeface="Tahoma"/>
                <a:cs typeface="Tahoma"/>
              </a:rPr>
              <a:t>к</a:t>
            </a:r>
            <a:r>
              <a:rPr sz="8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ED1B2E"/>
                </a:solidFill>
                <a:latin typeface="Tahoma"/>
                <a:cs typeface="Tahoma"/>
              </a:rPr>
              <a:t>немедленной</a:t>
            </a:r>
            <a:r>
              <a:rPr sz="8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ED1B2E"/>
                </a:solidFill>
                <a:latin typeface="Tahoma"/>
                <a:cs typeface="Tahoma"/>
              </a:rPr>
              <a:t>эвакуации.</a:t>
            </a:r>
            <a:r>
              <a:rPr sz="8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ED1B2E"/>
                </a:solidFill>
                <a:latin typeface="Tahoma"/>
                <a:cs typeface="Tahoma"/>
              </a:rPr>
              <a:t>НЕ</a:t>
            </a:r>
            <a:r>
              <a:rPr sz="8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ED1B2E"/>
                </a:solidFill>
                <a:latin typeface="Tahoma"/>
                <a:cs typeface="Tahoma"/>
              </a:rPr>
              <a:t>ТРАТИМ</a:t>
            </a:r>
            <a:r>
              <a:rPr sz="8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800" b="1" spc="-50" dirty="0">
                <a:solidFill>
                  <a:srgbClr val="ED1B2E"/>
                </a:solidFill>
                <a:latin typeface="Tahoma"/>
                <a:cs typeface="Tahoma"/>
              </a:rPr>
              <a:t>ВРЕМЯ!)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7404" y="2611805"/>
            <a:ext cx="900430" cy="605155"/>
            <a:chOff x="977404" y="2611805"/>
            <a:chExt cx="900430" cy="6051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699" y="2636374"/>
              <a:ext cx="664463" cy="5738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3754" y="2618155"/>
              <a:ext cx="887730" cy="592455"/>
            </a:xfrm>
            <a:custGeom>
              <a:avLst/>
              <a:gdLst/>
              <a:ahLst/>
              <a:cxnLst/>
              <a:rect l="l" t="t" r="r" b="b"/>
              <a:pathLst>
                <a:path w="887730" h="592455">
                  <a:moveTo>
                    <a:pt x="887298" y="0"/>
                  </a:moveTo>
                  <a:lnTo>
                    <a:pt x="0" y="0"/>
                  </a:lnTo>
                  <a:lnTo>
                    <a:pt x="0" y="592099"/>
                  </a:lnTo>
                  <a:lnTo>
                    <a:pt x="887298" y="592099"/>
                  </a:lnTo>
                  <a:lnTo>
                    <a:pt x="887298" y="0"/>
                  </a:lnTo>
                  <a:close/>
                </a:path>
              </a:pathLst>
            </a:custGeom>
            <a:ln w="12699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94204" y="2611805"/>
            <a:ext cx="900430" cy="605155"/>
            <a:chOff x="2194204" y="2611805"/>
            <a:chExt cx="900430" cy="6051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0155" y="2638806"/>
              <a:ext cx="822959" cy="5714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00554" y="2618155"/>
              <a:ext cx="887730" cy="592455"/>
            </a:xfrm>
            <a:custGeom>
              <a:avLst/>
              <a:gdLst/>
              <a:ahLst/>
              <a:cxnLst/>
              <a:rect l="l" t="t" r="r" b="b"/>
              <a:pathLst>
                <a:path w="887730" h="592455">
                  <a:moveTo>
                    <a:pt x="887298" y="0"/>
                  </a:moveTo>
                  <a:lnTo>
                    <a:pt x="0" y="0"/>
                  </a:lnTo>
                  <a:lnTo>
                    <a:pt x="0" y="592099"/>
                  </a:lnTo>
                  <a:lnTo>
                    <a:pt x="887298" y="592099"/>
                  </a:lnTo>
                  <a:lnTo>
                    <a:pt x="887298" y="0"/>
                  </a:lnTo>
                  <a:close/>
                </a:path>
              </a:pathLst>
            </a:custGeom>
            <a:ln w="12699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06546" y="2611805"/>
            <a:ext cx="900430" cy="605155"/>
            <a:chOff x="3406546" y="2611805"/>
            <a:chExt cx="900430" cy="6051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381" y="2650306"/>
              <a:ext cx="787813" cy="5465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12896" y="2618155"/>
              <a:ext cx="887730" cy="592455"/>
            </a:xfrm>
            <a:custGeom>
              <a:avLst/>
              <a:gdLst/>
              <a:ahLst/>
              <a:cxnLst/>
              <a:rect l="l" t="t" r="r" b="b"/>
              <a:pathLst>
                <a:path w="887729" h="592455">
                  <a:moveTo>
                    <a:pt x="887298" y="0"/>
                  </a:moveTo>
                  <a:lnTo>
                    <a:pt x="0" y="0"/>
                  </a:lnTo>
                  <a:lnTo>
                    <a:pt x="0" y="592099"/>
                  </a:lnTo>
                  <a:lnTo>
                    <a:pt x="887298" y="592099"/>
                  </a:lnTo>
                  <a:lnTo>
                    <a:pt x="887298" y="0"/>
                  </a:lnTo>
                  <a:close/>
                </a:path>
              </a:pathLst>
            </a:custGeom>
            <a:ln w="12699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6983" y="841781"/>
            <a:ext cx="1821014" cy="17741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299" y="501319"/>
            <a:ext cx="2970530" cy="32454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помощи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раненым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их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большом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количестве:</a:t>
            </a:r>
            <a:endParaRPr sz="900">
              <a:latin typeface="Tahoma"/>
              <a:cs typeface="Tahoma"/>
            </a:endParaRPr>
          </a:p>
          <a:p>
            <a:pPr marL="185420" marR="538480" indent="-173355" algn="just">
              <a:lnSpc>
                <a:spcPct val="113599"/>
              </a:lnSpc>
              <a:spcBef>
                <a:spcPts val="40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</a:t>
            </a:r>
            <a:r>
              <a:rPr sz="1650" spc="15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первую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очередь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созна-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ния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перевернуть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живот.</a:t>
            </a:r>
            <a:endParaRPr sz="900">
              <a:latin typeface="Trebuchet MS"/>
              <a:cs typeface="Trebuchet MS"/>
            </a:endParaRPr>
          </a:p>
          <a:p>
            <a:pPr marL="185420" marR="537845" indent="-173355" algn="just">
              <a:lnSpc>
                <a:spcPct val="118100"/>
              </a:lnSpc>
              <a:spcBef>
                <a:spcPts val="350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</a:t>
            </a:r>
            <a:r>
              <a:rPr sz="1650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Оказывается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минимальный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объём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помощи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тем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тяжёлым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раненым,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состояние которых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продолжает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ухудшаться.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Задача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допу-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стить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дальнейшего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ухудшения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состояния.</a:t>
            </a:r>
            <a:endParaRPr sz="900">
              <a:latin typeface="Trebuchet MS"/>
              <a:cs typeface="Trebuchet MS"/>
            </a:endParaRPr>
          </a:p>
          <a:p>
            <a:pPr marL="185420" marR="537210" indent="-173355" algn="just">
              <a:lnSpc>
                <a:spcPct val="118100"/>
              </a:lnSpc>
              <a:spcBef>
                <a:spcPts val="34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</a:t>
            </a:r>
            <a:r>
              <a:rPr sz="1650" spc="6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Оказывается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легкораненым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они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привлекаются</a:t>
            </a:r>
            <a:r>
              <a:rPr sz="900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каче-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стве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помощников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остальным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раненым.</a:t>
            </a:r>
            <a:endParaRPr sz="900">
              <a:latin typeface="Trebuchet MS"/>
              <a:cs typeface="Trebuchet MS"/>
            </a:endParaRPr>
          </a:p>
          <a:p>
            <a:pPr marL="185420" marR="537845" indent="-173355" algn="just">
              <a:lnSpc>
                <a:spcPct val="118700"/>
              </a:lnSpc>
              <a:spcBef>
                <a:spcPts val="340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</a:t>
            </a:r>
            <a:r>
              <a:rPr sz="1650" spc="9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Совместно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ними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оказывается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ра-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неным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средней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тяжести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тем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тяжёлым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ра-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неным,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которые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была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оказана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минимальная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помощь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которые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нуждаются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дополни-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тельных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манипуляциях.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2895" y="1349514"/>
            <a:ext cx="394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100"/>
              </a:spcBef>
            </a:pPr>
            <a:r>
              <a:rPr sz="500" b="1" spc="-90" dirty="0">
                <a:solidFill>
                  <a:srgbClr val="6E6B4B"/>
                </a:solidFill>
                <a:latin typeface="Trebuchet MS"/>
                <a:cs typeface="Trebuchet MS"/>
              </a:rPr>
              <a:t>МИНИМАЛЬНО</a:t>
            </a:r>
            <a:r>
              <a:rPr sz="500" b="1" spc="20" dirty="0">
                <a:solidFill>
                  <a:srgbClr val="6E6B4B"/>
                </a:solidFill>
                <a:latin typeface="Trebuchet MS"/>
                <a:cs typeface="Trebuchet MS"/>
              </a:rPr>
              <a:t> </a:t>
            </a:r>
            <a:r>
              <a:rPr sz="500" b="1" spc="-75" dirty="0">
                <a:solidFill>
                  <a:srgbClr val="6E6B4B"/>
                </a:solidFill>
                <a:latin typeface="Trebuchet MS"/>
                <a:cs typeface="Trebuchet MS"/>
              </a:rPr>
              <a:t>/</a:t>
            </a:r>
            <a:r>
              <a:rPr sz="500" b="1" spc="500" dirty="0">
                <a:solidFill>
                  <a:srgbClr val="6E6B4B"/>
                </a:solidFill>
                <a:latin typeface="Trebuchet MS"/>
                <a:cs typeface="Trebuchet MS"/>
              </a:rPr>
              <a:t> </a:t>
            </a:r>
            <a:r>
              <a:rPr sz="500" b="1" spc="-45" dirty="0">
                <a:solidFill>
                  <a:srgbClr val="B3A897"/>
                </a:solidFill>
                <a:latin typeface="Trebuchet MS"/>
                <a:cs typeface="Trebuchet MS"/>
              </a:rPr>
              <a:t>ОЖИДАЮТ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8779" y="1734400"/>
            <a:ext cx="2819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0" dirty="0">
                <a:solidFill>
                  <a:srgbClr val="F7941D"/>
                </a:solidFill>
                <a:latin typeface="Trebuchet MS"/>
                <a:cs typeface="Trebuchet MS"/>
              </a:rPr>
              <a:t>ОТЛОЖЕНО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5136" y="2396794"/>
            <a:ext cx="1524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75" dirty="0">
                <a:solidFill>
                  <a:srgbClr val="231F20"/>
                </a:solidFill>
                <a:latin typeface="Trebuchet MS"/>
                <a:cs typeface="Trebuchet MS"/>
              </a:rPr>
              <a:t>МОРГ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876" y="2085390"/>
            <a:ext cx="345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85" dirty="0">
                <a:solidFill>
                  <a:srgbClr val="ED1C24"/>
                </a:solidFill>
                <a:latin typeface="Trebuchet MS"/>
                <a:cs typeface="Trebuchet MS"/>
              </a:rPr>
              <a:t>НЕМЕДЛЕННО</a:t>
            </a:r>
            <a:endParaRPr sz="5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32593" y="1602003"/>
            <a:ext cx="1281430" cy="1010285"/>
            <a:chOff x="3432593" y="1602003"/>
            <a:chExt cx="1281430" cy="1010285"/>
          </a:xfrm>
        </p:grpSpPr>
        <p:sp>
          <p:nvSpPr>
            <p:cNvPr id="11" name="object 11"/>
            <p:cNvSpPr/>
            <p:nvPr/>
          </p:nvSpPr>
          <p:spPr>
            <a:xfrm>
              <a:off x="3603510" y="2065553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>
                  <a:moveTo>
                    <a:pt x="26582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5281" y="2086914"/>
              <a:ext cx="139700" cy="481330"/>
            </a:xfrm>
            <a:custGeom>
              <a:avLst/>
              <a:gdLst/>
              <a:ahLst/>
              <a:cxnLst/>
              <a:rect l="l" t="t" r="r" b="b"/>
              <a:pathLst>
                <a:path w="139700" h="481330">
                  <a:moveTo>
                    <a:pt x="132905" y="0"/>
                  </a:moveTo>
                  <a:lnTo>
                    <a:pt x="0" y="224396"/>
                  </a:lnTo>
                </a:path>
                <a:path w="139700" h="481330">
                  <a:moveTo>
                    <a:pt x="6324" y="256451"/>
                  </a:moveTo>
                  <a:lnTo>
                    <a:pt x="139242" y="480847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6159" y="2578443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>
                  <a:moveTo>
                    <a:pt x="0" y="0"/>
                  </a:moveTo>
                  <a:lnTo>
                    <a:pt x="265823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0969" y="2076221"/>
              <a:ext cx="139700" cy="481330"/>
            </a:xfrm>
            <a:custGeom>
              <a:avLst/>
              <a:gdLst/>
              <a:ahLst/>
              <a:cxnLst/>
              <a:rect l="l" t="t" r="r" b="b"/>
              <a:pathLst>
                <a:path w="139700" h="481330">
                  <a:moveTo>
                    <a:pt x="6337" y="480860"/>
                  </a:moveTo>
                  <a:lnTo>
                    <a:pt x="139242" y="256463"/>
                  </a:lnTo>
                </a:path>
                <a:path w="139700" h="481330">
                  <a:moveTo>
                    <a:pt x="132918" y="2243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2594" y="2059203"/>
              <a:ext cx="620395" cy="525780"/>
            </a:xfrm>
            <a:custGeom>
              <a:avLst/>
              <a:gdLst/>
              <a:ahLst/>
              <a:cxnLst/>
              <a:rect l="l" t="t" r="r" b="b"/>
              <a:pathLst>
                <a:path w="620395" h="525780">
                  <a:moveTo>
                    <a:pt x="12700" y="262788"/>
                  </a:moveTo>
                  <a:lnTo>
                    <a:pt x="10833" y="258305"/>
                  </a:lnTo>
                  <a:lnTo>
                    <a:pt x="6350" y="256438"/>
                  </a:lnTo>
                  <a:lnTo>
                    <a:pt x="1854" y="258305"/>
                  </a:lnTo>
                  <a:lnTo>
                    <a:pt x="0" y="262788"/>
                  </a:lnTo>
                  <a:lnTo>
                    <a:pt x="1854" y="267284"/>
                  </a:lnTo>
                  <a:lnTo>
                    <a:pt x="6350" y="269138"/>
                  </a:lnTo>
                  <a:lnTo>
                    <a:pt x="10833" y="267284"/>
                  </a:lnTo>
                  <a:lnTo>
                    <a:pt x="12700" y="262788"/>
                  </a:lnTo>
                  <a:close/>
                </a:path>
                <a:path w="620395" h="525780">
                  <a:moveTo>
                    <a:pt x="164604" y="519239"/>
                  </a:moveTo>
                  <a:lnTo>
                    <a:pt x="162737" y="514756"/>
                  </a:lnTo>
                  <a:lnTo>
                    <a:pt x="158254" y="512889"/>
                  </a:lnTo>
                  <a:lnTo>
                    <a:pt x="153758" y="514756"/>
                  </a:lnTo>
                  <a:lnTo>
                    <a:pt x="151904" y="519239"/>
                  </a:lnTo>
                  <a:lnTo>
                    <a:pt x="153758" y="523735"/>
                  </a:lnTo>
                  <a:lnTo>
                    <a:pt x="158254" y="525589"/>
                  </a:lnTo>
                  <a:lnTo>
                    <a:pt x="162737" y="523735"/>
                  </a:lnTo>
                  <a:lnTo>
                    <a:pt x="164604" y="519239"/>
                  </a:lnTo>
                  <a:close/>
                </a:path>
                <a:path w="620395" h="525780">
                  <a:moveTo>
                    <a:pt x="164604" y="6350"/>
                  </a:moveTo>
                  <a:lnTo>
                    <a:pt x="162737" y="1866"/>
                  </a:lnTo>
                  <a:lnTo>
                    <a:pt x="158254" y="0"/>
                  </a:lnTo>
                  <a:lnTo>
                    <a:pt x="153758" y="1866"/>
                  </a:lnTo>
                  <a:lnTo>
                    <a:pt x="151904" y="6350"/>
                  </a:lnTo>
                  <a:lnTo>
                    <a:pt x="153758" y="10845"/>
                  </a:lnTo>
                  <a:lnTo>
                    <a:pt x="158254" y="12700"/>
                  </a:lnTo>
                  <a:lnTo>
                    <a:pt x="162737" y="10845"/>
                  </a:lnTo>
                  <a:lnTo>
                    <a:pt x="164604" y="6350"/>
                  </a:lnTo>
                  <a:close/>
                </a:path>
                <a:path w="620395" h="525780">
                  <a:moveTo>
                    <a:pt x="468401" y="519239"/>
                  </a:moveTo>
                  <a:lnTo>
                    <a:pt x="466534" y="514756"/>
                  </a:lnTo>
                  <a:lnTo>
                    <a:pt x="462051" y="512889"/>
                  </a:lnTo>
                  <a:lnTo>
                    <a:pt x="457555" y="514756"/>
                  </a:lnTo>
                  <a:lnTo>
                    <a:pt x="455701" y="519239"/>
                  </a:lnTo>
                  <a:lnTo>
                    <a:pt x="457555" y="523735"/>
                  </a:lnTo>
                  <a:lnTo>
                    <a:pt x="462051" y="525589"/>
                  </a:lnTo>
                  <a:lnTo>
                    <a:pt x="466534" y="523735"/>
                  </a:lnTo>
                  <a:lnTo>
                    <a:pt x="468401" y="519239"/>
                  </a:lnTo>
                  <a:close/>
                </a:path>
                <a:path w="620395" h="525780">
                  <a:moveTo>
                    <a:pt x="468401" y="6350"/>
                  </a:moveTo>
                  <a:lnTo>
                    <a:pt x="466534" y="1866"/>
                  </a:lnTo>
                  <a:lnTo>
                    <a:pt x="462051" y="0"/>
                  </a:lnTo>
                  <a:lnTo>
                    <a:pt x="457555" y="1866"/>
                  </a:lnTo>
                  <a:lnTo>
                    <a:pt x="455701" y="6350"/>
                  </a:lnTo>
                  <a:lnTo>
                    <a:pt x="457555" y="10845"/>
                  </a:lnTo>
                  <a:lnTo>
                    <a:pt x="462051" y="12700"/>
                  </a:lnTo>
                  <a:lnTo>
                    <a:pt x="466534" y="10845"/>
                  </a:lnTo>
                  <a:lnTo>
                    <a:pt x="468401" y="6350"/>
                  </a:lnTo>
                  <a:close/>
                </a:path>
                <a:path w="620395" h="525780">
                  <a:moveTo>
                    <a:pt x="620306" y="262788"/>
                  </a:moveTo>
                  <a:lnTo>
                    <a:pt x="618439" y="258305"/>
                  </a:lnTo>
                  <a:lnTo>
                    <a:pt x="613956" y="256438"/>
                  </a:lnTo>
                  <a:lnTo>
                    <a:pt x="609460" y="258305"/>
                  </a:lnTo>
                  <a:lnTo>
                    <a:pt x="607606" y="262788"/>
                  </a:lnTo>
                  <a:lnTo>
                    <a:pt x="609460" y="267284"/>
                  </a:lnTo>
                  <a:lnTo>
                    <a:pt x="613956" y="269138"/>
                  </a:lnTo>
                  <a:lnTo>
                    <a:pt x="618439" y="267284"/>
                  </a:lnTo>
                  <a:lnTo>
                    <a:pt x="620306" y="2627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0166" y="2423033"/>
              <a:ext cx="283489" cy="1891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92486" y="1602003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329412" y="120599"/>
                  </a:moveTo>
                  <a:lnTo>
                    <a:pt x="213309" y="120599"/>
                  </a:lnTo>
                  <a:lnTo>
                    <a:pt x="213309" y="0"/>
                  </a:lnTo>
                  <a:lnTo>
                    <a:pt x="116116" y="0"/>
                  </a:lnTo>
                  <a:lnTo>
                    <a:pt x="116116" y="120599"/>
                  </a:lnTo>
                  <a:lnTo>
                    <a:pt x="0" y="120599"/>
                  </a:lnTo>
                  <a:lnTo>
                    <a:pt x="0" y="217792"/>
                  </a:lnTo>
                  <a:lnTo>
                    <a:pt x="116116" y="217792"/>
                  </a:lnTo>
                  <a:lnTo>
                    <a:pt x="116116" y="329399"/>
                  </a:lnTo>
                  <a:lnTo>
                    <a:pt x="213309" y="329399"/>
                  </a:lnTo>
                  <a:lnTo>
                    <a:pt x="213309" y="217792"/>
                  </a:lnTo>
                  <a:lnTo>
                    <a:pt x="329412" y="217792"/>
                  </a:lnTo>
                  <a:lnTo>
                    <a:pt x="329412" y="120599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9" y="509737"/>
            <a:ext cx="4381500" cy="24358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Действия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данной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зоне:</a:t>
            </a:r>
            <a:endParaRPr sz="900">
              <a:latin typeface="Tahoma"/>
              <a:cs typeface="Tahoma"/>
            </a:endParaRPr>
          </a:p>
          <a:p>
            <a:pPr marL="185420" marR="5715" indent="-173355">
              <a:lnSpc>
                <a:spcPct val="113599"/>
              </a:lnSpc>
              <a:spcBef>
                <a:spcPts val="40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</a:t>
            </a:r>
            <a:r>
              <a:rPr sz="1650" spc="292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Проверка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всех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проведенных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предыдущих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этапах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манипуляций,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исправление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вы-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явленных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этом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ошибок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недоработок.</a:t>
            </a:r>
            <a:endParaRPr sz="900">
              <a:latin typeface="Trebuchet MS"/>
              <a:cs typeface="Trebuchet MS"/>
            </a:endParaRPr>
          </a:p>
          <a:p>
            <a:pPr marL="185420" marR="6350" indent="-173355">
              <a:lnSpc>
                <a:spcPct val="113599"/>
              </a:lnSpc>
              <a:spcBef>
                <a:spcPts val="409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</a:t>
            </a:r>
            <a:r>
              <a:rPr sz="1650" spc="104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Дальнейшая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стабилизация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состояния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подготовка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их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эвакуации.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она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включает:</a:t>
            </a:r>
            <a:endParaRPr sz="900">
              <a:latin typeface="Trebuchet MS"/>
              <a:cs typeface="Trebuchet MS"/>
            </a:endParaRPr>
          </a:p>
          <a:p>
            <a:pPr marL="298450" indent="-106045">
              <a:lnSpc>
                <a:spcPct val="100000"/>
              </a:lnSpc>
              <a:spcBef>
                <a:spcPts val="785"/>
              </a:spcBef>
              <a:buChar char="–"/>
              <a:tabLst>
                <a:tab pos="29845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Смену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повязок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обработку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ран,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ожогов,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иных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повреждений.</a:t>
            </a:r>
            <a:endParaRPr sz="900">
              <a:latin typeface="Trebuchet MS"/>
              <a:cs typeface="Trebuchet MS"/>
            </a:endParaRPr>
          </a:p>
          <a:p>
            <a:pPr marL="298450" indent="-106045">
              <a:lnSpc>
                <a:spcPct val="100000"/>
              </a:lnSpc>
              <a:spcBef>
                <a:spcPts val="505"/>
              </a:spcBef>
              <a:buChar char="–"/>
              <a:tabLst>
                <a:tab pos="29845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Более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тщательную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иммобилизацию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повреждённых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конечностей.</a:t>
            </a:r>
            <a:endParaRPr sz="900">
              <a:latin typeface="Trebuchet MS"/>
              <a:cs typeface="Trebuchet MS"/>
            </a:endParaRPr>
          </a:p>
          <a:p>
            <a:pPr marL="298450" indent="-106045">
              <a:lnSpc>
                <a:spcPct val="100000"/>
              </a:lnSpc>
              <a:spcBef>
                <a:spcPts val="500"/>
              </a:spcBef>
              <a:buChar char="–"/>
              <a:tabLst>
                <a:tab pos="29845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Профилактику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инфекционных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осложнений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(введение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антибиотиков).</a:t>
            </a:r>
            <a:endParaRPr sz="900">
              <a:latin typeface="Trebuchet MS"/>
              <a:cs typeface="Trebuchet MS"/>
            </a:endParaRPr>
          </a:p>
          <a:p>
            <a:pPr marL="298450" indent="-106045">
              <a:lnSpc>
                <a:spcPct val="100000"/>
              </a:lnSpc>
              <a:spcBef>
                <a:spcPts val="505"/>
              </a:spcBef>
              <a:buChar char="–"/>
              <a:tabLst>
                <a:tab pos="29845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Профилактику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гипотермии.</a:t>
            </a:r>
            <a:endParaRPr sz="900">
              <a:latin typeface="Trebuchet MS"/>
              <a:cs typeface="Trebuchet MS"/>
            </a:endParaRPr>
          </a:p>
          <a:p>
            <a:pPr marL="298450" indent="-106045">
              <a:lnSpc>
                <a:spcPct val="100000"/>
              </a:lnSpc>
              <a:spcBef>
                <a:spcPts val="505"/>
              </a:spcBef>
              <a:buChar char="–"/>
              <a:tabLst>
                <a:tab pos="29845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Инфузионную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терапию.</a:t>
            </a:r>
            <a:endParaRPr sz="900">
              <a:latin typeface="Trebuchet MS"/>
              <a:cs typeface="Trebuchet MS"/>
            </a:endParaRPr>
          </a:p>
          <a:p>
            <a:pPr marL="297815" marR="5080" indent="-106045">
              <a:lnSpc>
                <a:spcPct val="120400"/>
              </a:lnSpc>
              <a:spcBef>
                <a:spcPts val="280"/>
              </a:spcBef>
              <a:buChar char="–"/>
              <a:tabLst>
                <a:tab pos="297815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Сердечно-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легочную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реанимацию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другие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мероприятия,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нацеленные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полную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стабилизацию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раненых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эвакуацией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стационарное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лечебное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учреждение.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300" y="578979"/>
            <a:ext cx="2653030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ПРОФИЛАКТИКА</a:t>
            </a:r>
            <a:r>
              <a:rPr sz="800" spc="2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ED1B2E"/>
                </a:solidFill>
                <a:latin typeface="Arial Black"/>
                <a:cs typeface="Arial Black"/>
              </a:rPr>
              <a:t>ИНФЕКЦИОННЫХ</a:t>
            </a:r>
            <a:r>
              <a:rPr sz="800" spc="2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40" dirty="0">
                <a:solidFill>
                  <a:srgbClr val="ED1B2E"/>
                </a:solidFill>
                <a:latin typeface="Arial Black"/>
                <a:cs typeface="Arial Black"/>
              </a:rPr>
              <a:t>ОСЛОЖНЕНИЙ</a:t>
            </a:r>
            <a:endParaRPr sz="800">
              <a:latin typeface="Arial Black"/>
              <a:cs typeface="Arial Black"/>
            </a:endParaRPr>
          </a:p>
          <a:p>
            <a:pPr marL="12700" marR="5080" algn="just">
              <a:lnSpc>
                <a:spcPct val="120400"/>
              </a:lnSpc>
              <a:spcBef>
                <a:spcPts val="565"/>
              </a:spcBef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Профилактику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развития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инфекционных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заболева-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допускается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проводить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одним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способов:</a:t>
            </a:r>
            <a:endParaRPr sz="900">
              <a:latin typeface="Trebuchet MS"/>
              <a:cs typeface="Trebuchet MS"/>
            </a:endParaRPr>
          </a:p>
          <a:p>
            <a:pPr marL="185420" marR="5715" indent="-173355" algn="just">
              <a:lnSpc>
                <a:spcPct val="118100"/>
              </a:lnSpc>
              <a:spcBef>
                <a:spcPts val="6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</a:t>
            </a:r>
            <a:r>
              <a:rPr sz="1650" spc="120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наличии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сознания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поврежде- </a:t>
            </a:r>
            <a:r>
              <a:rPr sz="900" i="1" spc="-70" dirty="0">
                <a:solidFill>
                  <a:srgbClr val="231F20"/>
                </a:solidFill>
                <a:latin typeface="Trebuchet MS"/>
                <a:cs typeface="Trebuchet MS"/>
              </a:rPr>
              <a:t>ний</a:t>
            </a:r>
            <a:r>
              <a:rPr sz="900" i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Trebuchet MS"/>
                <a:cs typeface="Trebuchet MS"/>
              </a:rPr>
              <a:t>желудочно-кишечного</a:t>
            </a:r>
            <a:r>
              <a:rPr sz="90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тракта</a:t>
            </a:r>
            <a:r>
              <a:rPr sz="900" i="1" spc="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(в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т.ч.</a:t>
            </a:r>
            <a:r>
              <a:rPr sz="90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способ- ность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глотать)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однократно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400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мг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моксифлок-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сацин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900">
              <a:latin typeface="Trebuchet MS"/>
              <a:cs typeface="Trebuchet MS"/>
            </a:endParaRPr>
          </a:p>
          <a:p>
            <a:pPr marL="185420" marR="5715" indent="-173355" algn="just">
              <a:lnSpc>
                <a:spcPct val="118100"/>
              </a:lnSpc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</a:t>
            </a:r>
            <a:r>
              <a:rPr sz="1650" spc="15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i="1" spc="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i="1" spc="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сознания</a:t>
            </a:r>
            <a:r>
              <a:rPr sz="900" i="1" spc="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i="1" spc="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Trebuchet MS"/>
                <a:cs typeface="Trebuchet MS"/>
              </a:rPr>
              <a:t>неспособности</a:t>
            </a:r>
            <a:r>
              <a:rPr sz="90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Trebuchet MS"/>
                <a:cs typeface="Trebuchet MS"/>
              </a:rPr>
              <a:t>глотать</a:t>
            </a:r>
            <a:r>
              <a:rPr sz="900" i="1" spc="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цефтриаксон</a:t>
            </a:r>
            <a:r>
              <a:rPr sz="900" b="1" spc="2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г.</a:t>
            </a:r>
            <a:r>
              <a:rPr sz="900" spc="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внутримышечно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раза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день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цефазолин</a:t>
            </a:r>
            <a:r>
              <a:rPr sz="900" b="1" spc="-1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г.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внутримышеч-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1-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раза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день.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523" y="1054604"/>
            <a:ext cx="1322548" cy="847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7132" y="2220574"/>
            <a:ext cx="1010866" cy="127117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4" y="581888"/>
            <a:ext cx="3043555" cy="27533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800" spc="-70" dirty="0">
                <a:solidFill>
                  <a:srgbClr val="ED1B2E"/>
                </a:solidFill>
                <a:latin typeface="Arial Black"/>
                <a:cs typeface="Arial Black"/>
              </a:rPr>
              <a:t>ПРОФИЛАКТИКА</a:t>
            </a:r>
            <a:r>
              <a:rPr sz="800" spc="4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ГИПОТЕРМИИ</a:t>
            </a:r>
            <a:endParaRPr sz="800">
              <a:latin typeface="Arial Black"/>
              <a:cs typeface="Arial Black"/>
            </a:endParaRPr>
          </a:p>
          <a:p>
            <a:pPr marL="12700" marR="5080" algn="just">
              <a:lnSpc>
                <a:spcPct val="120400"/>
              </a:lnSpc>
              <a:spcBef>
                <a:spcPts val="70"/>
              </a:spcBef>
            </a:pP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кровопотере</a:t>
            </a:r>
            <a:r>
              <a:rPr sz="9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развитии</a:t>
            </a:r>
            <a:r>
              <a:rPr sz="9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шока,</a:t>
            </a:r>
            <a:r>
              <a:rPr sz="9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нарушается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термо-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регуляция.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Перед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началом</a:t>
            </a:r>
            <a:r>
              <a:rPr sz="900" b="1" spc="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транспортировки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раненого </a:t>
            </a:r>
            <a:r>
              <a:rPr sz="900" b="1" dirty="0">
                <a:solidFill>
                  <a:srgbClr val="00A650"/>
                </a:solidFill>
                <a:latin typeface="Tahoma"/>
                <a:cs typeface="Tahoma"/>
              </a:rPr>
              <a:t>в</a:t>
            </a:r>
            <a:r>
              <a:rPr sz="900" b="1" spc="-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00A650"/>
                </a:solidFill>
                <a:latin typeface="Tahoma"/>
                <a:cs typeface="Tahoma"/>
              </a:rPr>
              <a:t>зеленую</a:t>
            </a:r>
            <a:r>
              <a:rPr sz="900" b="1" spc="2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00A650"/>
                </a:solidFill>
                <a:latin typeface="Tahoma"/>
                <a:cs typeface="Tahoma"/>
              </a:rPr>
              <a:t>зону</a:t>
            </a:r>
            <a:r>
              <a:rPr sz="900" b="1" spc="15" dirty="0">
                <a:solidFill>
                  <a:srgbClr val="00A65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укутать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45" dirty="0">
                <a:solidFill>
                  <a:srgbClr val="ED1B2E"/>
                </a:solidFill>
                <a:latin typeface="Tahoma"/>
                <a:cs typeface="Tahoma"/>
              </a:rPr>
              <a:t>его</a:t>
            </a:r>
            <a:r>
              <a:rPr sz="900" b="1" spc="1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ED1B2E"/>
                </a:solidFill>
                <a:latin typeface="Tahoma"/>
                <a:cs typeface="Tahoma"/>
              </a:rPr>
              <a:t>в</a:t>
            </a:r>
            <a:r>
              <a:rPr sz="900" b="1" spc="1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спасательное</a:t>
            </a:r>
            <a:r>
              <a:rPr sz="900" b="1" spc="50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одеяло.</a:t>
            </a:r>
            <a:r>
              <a:rPr sz="900" b="1" spc="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Либо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использовать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ED1B2E"/>
                </a:solidFill>
                <a:latin typeface="Tahoma"/>
                <a:cs typeface="Tahoma"/>
              </a:rPr>
              <a:t>любой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доступный,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сухой</a:t>
            </a:r>
            <a:r>
              <a:rPr sz="900" b="1" spc="3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ма-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териал</a:t>
            </a:r>
            <a:r>
              <a:rPr sz="900" b="1" spc="-5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ED1B2E"/>
                </a:solidFill>
                <a:latin typeface="Tahoma"/>
                <a:cs typeface="Tahoma"/>
              </a:rPr>
              <a:t>для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ED1B2E"/>
                </a:solidFill>
                <a:latin typeface="Tahoma"/>
                <a:cs typeface="Tahoma"/>
              </a:rPr>
              <a:t>тех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30" dirty="0">
                <a:solidFill>
                  <a:srgbClr val="ED1B2E"/>
                </a:solidFill>
                <a:latin typeface="Tahoma"/>
                <a:cs typeface="Tahoma"/>
              </a:rPr>
              <a:t>же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действий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28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Освободите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мокрой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одежды,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замените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су- 	хую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землю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положить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носилки,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них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туристический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ков-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рик-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каремат.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7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каремат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«ромбом»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кладут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спасательное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одеяло,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него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раненого,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диагонали.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спасательное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одеяло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уложить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спальный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мешок,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одея-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ло,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иные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тёплые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сухие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вещи,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которые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будем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завора-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чивать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10076" y="784809"/>
            <a:ext cx="1437005" cy="1828800"/>
            <a:chOff x="3810076" y="784809"/>
            <a:chExt cx="1437005" cy="18288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7398" y="784809"/>
              <a:ext cx="1235565" cy="8878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76" y="1706384"/>
              <a:ext cx="1436395" cy="90721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98" y="2674289"/>
            <a:ext cx="1359003" cy="84429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295" y="542790"/>
            <a:ext cx="3179445" cy="24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Оберните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одеяло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вокруг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так,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чтобы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лицо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остава-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лось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открытым,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но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голова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была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укутана,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щелей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одеяле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было.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этого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целесообразно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использовать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армиро- 	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ванный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скотч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верёвку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(обвязать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завёрнутого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одеяло 	раненого).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78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Контролируйте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состояние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  <a:p>
            <a:pPr marL="113030" indent="-100330">
              <a:lnSpc>
                <a:spcPct val="100000"/>
              </a:lnSpc>
              <a:spcBef>
                <a:spcPts val="78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Обеспечьте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дальнейшую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эвакуацию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раненого.</a:t>
            </a:r>
            <a:endParaRPr sz="900">
              <a:latin typeface="Trebuchet MS"/>
              <a:cs typeface="Trebuchet MS"/>
            </a:endParaRPr>
          </a:p>
          <a:p>
            <a:pPr marL="12700" marR="5080" algn="just">
              <a:lnSpc>
                <a:spcPct val="120400"/>
              </a:lnSpc>
              <a:spcBef>
                <a:spcPts val="570"/>
              </a:spcBef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оказании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помощи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холодное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время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года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(помощь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переохлаждении),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после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как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уложил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раненого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оде-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яло,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используй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грелки,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уложи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грелки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области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солнечного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сплетения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подмышечных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впадин.</a:t>
            </a:r>
            <a:endParaRPr sz="900">
              <a:latin typeface="Tahoma"/>
              <a:cs typeface="Tahoma"/>
            </a:endParaRPr>
          </a:p>
          <a:p>
            <a:pPr marL="12700" marR="652145" algn="just">
              <a:lnSpc>
                <a:spcPct val="120400"/>
              </a:lnSpc>
              <a:spcBef>
                <a:spcPts val="280"/>
              </a:spcBef>
            </a:pPr>
            <a:r>
              <a:rPr sz="900" b="1" spc="-17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b="1" spc="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применяй</a:t>
            </a:r>
            <a:r>
              <a:rPr sz="900" b="1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грелки</a:t>
            </a:r>
            <a:r>
              <a:rPr sz="900" b="1" spc="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7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00" b="1" spc="1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открытых</a:t>
            </a:r>
            <a:r>
              <a:rPr sz="900" b="1" spc="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участках</a:t>
            </a:r>
            <a:r>
              <a:rPr sz="900" b="1" spc="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тела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(возможен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ожог)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4030" y="644262"/>
            <a:ext cx="821404" cy="1302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2054" y="2134226"/>
            <a:ext cx="1021079" cy="134533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4838" y="2908528"/>
            <a:ext cx="1256665" cy="349885"/>
          </a:xfrm>
          <a:custGeom>
            <a:avLst/>
            <a:gdLst/>
            <a:ahLst/>
            <a:cxnLst/>
            <a:rect l="l" t="t" r="r" b="b"/>
            <a:pathLst>
              <a:path w="1256664" h="349885">
                <a:moveTo>
                  <a:pt x="1256398" y="0"/>
                </a:moveTo>
                <a:lnTo>
                  <a:pt x="0" y="0"/>
                </a:lnTo>
                <a:lnTo>
                  <a:pt x="0" y="349821"/>
                </a:lnTo>
                <a:lnTo>
                  <a:pt x="1256398" y="349821"/>
                </a:lnTo>
                <a:lnTo>
                  <a:pt x="1256398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299" y="614978"/>
            <a:ext cx="1179830" cy="213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00A650"/>
                </a:solidFill>
                <a:latin typeface="Arial Black"/>
                <a:cs typeface="Arial Black"/>
              </a:rPr>
              <a:t>ВОСПОЛНЕНИЕ</a:t>
            </a:r>
            <a:r>
              <a:rPr sz="800" spc="-5" dirty="0">
                <a:solidFill>
                  <a:srgbClr val="00A650"/>
                </a:solidFill>
                <a:latin typeface="Arial Black"/>
                <a:cs typeface="Arial Black"/>
              </a:rPr>
              <a:t> </a:t>
            </a:r>
            <a:r>
              <a:rPr sz="800" spc="-25" dirty="0">
                <a:solidFill>
                  <a:srgbClr val="00A650"/>
                </a:solidFill>
                <a:latin typeface="Arial Black"/>
                <a:cs typeface="Arial Black"/>
              </a:rPr>
              <a:t>ОЦК</a:t>
            </a:r>
            <a:endParaRPr sz="800">
              <a:latin typeface="Arial Black"/>
              <a:cs typeface="Arial Black"/>
            </a:endParaRPr>
          </a:p>
          <a:p>
            <a:pPr marL="12700" marR="106045">
              <a:lnSpc>
                <a:spcPct val="120400"/>
              </a:lnSpc>
              <a:spcBef>
                <a:spcPts val="525"/>
              </a:spcBef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Предпочтительными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являются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многокомпонентные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кристаллоидные растворы: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20400"/>
              </a:lnSpc>
              <a:spcBef>
                <a:spcPts val="284"/>
              </a:spcBef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Стерофундин,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Рингера,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Рингер-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Лактат.</a:t>
            </a:r>
            <a:endParaRPr sz="900">
              <a:latin typeface="Trebuchet MS"/>
              <a:cs typeface="Trebuchet MS"/>
            </a:endParaRPr>
          </a:p>
          <a:p>
            <a:pPr marL="12700" marR="506095">
              <a:lnSpc>
                <a:spcPct val="120400"/>
              </a:lnSpc>
              <a:spcBef>
                <a:spcPts val="280"/>
              </a:spcBef>
            </a:pP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коллоидные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растворы:</a:t>
            </a:r>
            <a:endParaRPr sz="900">
              <a:latin typeface="Tahoma"/>
              <a:cs typeface="Tahoma"/>
            </a:endParaRPr>
          </a:p>
          <a:p>
            <a:pPr marL="12700" marR="118745">
              <a:lnSpc>
                <a:spcPct val="120400"/>
              </a:lnSpc>
              <a:spcBef>
                <a:spcPts val="285"/>
              </a:spcBef>
            </a:pP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Волювен,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Гелофузин,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ГЭК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2596" y="952195"/>
            <a:ext cx="1256665" cy="187325"/>
          </a:xfrm>
          <a:prstGeom prst="rect">
            <a:avLst/>
          </a:prstGeom>
          <a:solidFill>
            <a:srgbClr val="8ED8F8"/>
          </a:solidFill>
          <a:ln w="9525">
            <a:solidFill>
              <a:srgbClr val="00346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0840" marR="327025" indent="-34925">
              <a:lnSpc>
                <a:spcPct val="100000"/>
              </a:lnSpc>
              <a:spcBef>
                <a:spcPts val="95"/>
              </a:spcBef>
            </a:pP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Пульс</a:t>
            </a:r>
            <a:r>
              <a:rPr sz="5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отчетливый,</a:t>
            </a:r>
            <a:r>
              <a:rPr sz="5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231F20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231F20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2596" y="1139393"/>
            <a:ext cx="1256665" cy="273050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2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капля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3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сек)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5555" y="1504162"/>
            <a:ext cx="1256665" cy="187325"/>
          </a:xfrm>
          <a:prstGeom prst="rect">
            <a:avLst/>
          </a:prstGeom>
          <a:solidFill>
            <a:srgbClr val="8ED8F8"/>
          </a:solidFill>
          <a:ln w="9525">
            <a:solidFill>
              <a:srgbClr val="00346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0840" marR="327025" indent="-34925">
              <a:lnSpc>
                <a:spcPct val="100000"/>
              </a:lnSpc>
              <a:spcBef>
                <a:spcPts val="95"/>
              </a:spcBef>
            </a:pP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Пульс</a:t>
            </a:r>
            <a:r>
              <a:rPr sz="5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отчетливый,</a:t>
            </a:r>
            <a:r>
              <a:rPr sz="5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231F20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231F20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5555" y="1691360"/>
            <a:ext cx="1256665" cy="273050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2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капля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3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сек)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2596" y="2411996"/>
            <a:ext cx="1256665" cy="187325"/>
          </a:xfrm>
          <a:prstGeom prst="rect">
            <a:avLst/>
          </a:prstGeom>
          <a:solidFill>
            <a:srgbClr val="8ED8F8"/>
          </a:solidFill>
          <a:ln w="9525">
            <a:solidFill>
              <a:srgbClr val="00346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0840" marR="327025" indent="-34925">
              <a:lnSpc>
                <a:spcPct val="100000"/>
              </a:lnSpc>
              <a:spcBef>
                <a:spcPts val="95"/>
              </a:spcBef>
            </a:pP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Пульс</a:t>
            </a:r>
            <a:r>
              <a:rPr sz="5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отчетливый,</a:t>
            </a:r>
            <a:r>
              <a:rPr sz="5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231F20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231F20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2596" y="2599182"/>
            <a:ext cx="1256665" cy="273050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2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капля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3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сек)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5555" y="3063595"/>
            <a:ext cx="1256665" cy="187325"/>
          </a:xfrm>
          <a:prstGeom prst="rect">
            <a:avLst/>
          </a:prstGeom>
          <a:solidFill>
            <a:srgbClr val="8ED8F8"/>
          </a:solidFill>
          <a:ln w="9525">
            <a:solidFill>
              <a:srgbClr val="00346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0840" marR="327025" indent="-34925">
              <a:lnSpc>
                <a:spcPct val="100000"/>
              </a:lnSpc>
              <a:spcBef>
                <a:spcPts val="95"/>
              </a:spcBef>
            </a:pP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Пульс</a:t>
            </a:r>
            <a:r>
              <a:rPr sz="5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отчетливый,</a:t>
            </a:r>
            <a:r>
              <a:rPr sz="5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231F20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231F20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231F20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5555" y="3250793"/>
            <a:ext cx="1256665" cy="273050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2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капля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3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сек)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4838" y="947432"/>
            <a:ext cx="1256665" cy="196850"/>
          </a:xfrm>
          <a:prstGeom prst="rect">
            <a:avLst/>
          </a:prstGeom>
          <a:solidFill>
            <a:srgbClr val="003469"/>
          </a:solidFill>
        </p:spPr>
        <p:txBody>
          <a:bodyPr vert="horz" wrap="square" lIns="0" tIns="16510" rIns="0" bIns="0" rtlCol="0">
            <a:spAutoFit/>
          </a:bodyPr>
          <a:lstStyle/>
          <a:p>
            <a:pPr marL="370840" marR="73025" indent="-290830">
              <a:lnSpc>
                <a:spcPct val="100000"/>
              </a:lnSpc>
              <a:spcBef>
                <a:spcPts val="130"/>
              </a:spcBef>
            </a:pP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Пульс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слабый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определяется,</a:t>
            </a:r>
            <a:r>
              <a:rPr sz="500" b="1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FFFFFF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FFFFFF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4838" y="1135811"/>
            <a:ext cx="1256665" cy="275590"/>
          </a:xfrm>
          <a:prstGeom prst="rect">
            <a:avLst/>
          </a:prstGeom>
          <a:solidFill>
            <a:srgbClr val="D4EFFC"/>
          </a:solidFill>
        </p:spPr>
        <p:txBody>
          <a:bodyPr vert="horz" wrap="square" lIns="0" tIns="635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5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струйно</a:t>
            </a:r>
            <a:endParaRPr sz="5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85555" y="659993"/>
            <a:ext cx="2990850" cy="756920"/>
            <a:chOff x="2085555" y="659993"/>
            <a:chExt cx="2990850" cy="756920"/>
          </a:xfrm>
        </p:grpSpPr>
        <p:sp>
          <p:nvSpPr>
            <p:cNvPr id="18" name="object 18"/>
            <p:cNvSpPr/>
            <p:nvPr/>
          </p:nvSpPr>
          <p:spPr>
            <a:xfrm>
              <a:off x="3814838" y="952195"/>
              <a:ext cx="1256665" cy="459740"/>
            </a:xfrm>
            <a:custGeom>
              <a:avLst/>
              <a:gdLst/>
              <a:ahLst/>
              <a:cxnLst/>
              <a:rect l="l" t="t" r="r" b="b"/>
              <a:pathLst>
                <a:path w="1256664" h="459740">
                  <a:moveTo>
                    <a:pt x="1256398" y="0"/>
                  </a:moveTo>
                  <a:lnTo>
                    <a:pt x="0" y="0"/>
                  </a:lnTo>
                  <a:lnTo>
                    <a:pt x="0" y="459638"/>
                  </a:lnTo>
                  <a:lnTo>
                    <a:pt x="1256398" y="459638"/>
                  </a:lnTo>
                  <a:lnTo>
                    <a:pt x="1256398" y="0"/>
                  </a:lnTo>
                  <a:close/>
                </a:path>
              </a:pathLst>
            </a:custGeom>
            <a:ln w="9525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85555" y="659993"/>
              <a:ext cx="2985770" cy="150495"/>
            </a:xfrm>
            <a:custGeom>
              <a:avLst/>
              <a:gdLst/>
              <a:ahLst/>
              <a:cxnLst/>
              <a:rect l="l" t="t" r="r" b="b"/>
              <a:pathLst>
                <a:path w="2985770" h="150495">
                  <a:moveTo>
                    <a:pt x="2949676" y="0"/>
                  </a:moveTo>
                  <a:lnTo>
                    <a:pt x="36004" y="0"/>
                  </a:lnTo>
                  <a:lnTo>
                    <a:pt x="21993" y="2828"/>
                  </a:lnTo>
                  <a:lnTo>
                    <a:pt x="10548" y="10544"/>
                  </a:lnTo>
                  <a:lnTo>
                    <a:pt x="2830" y="21988"/>
                  </a:lnTo>
                  <a:lnTo>
                    <a:pt x="0" y="36004"/>
                  </a:lnTo>
                  <a:lnTo>
                    <a:pt x="0" y="113995"/>
                  </a:lnTo>
                  <a:lnTo>
                    <a:pt x="2830" y="128011"/>
                  </a:lnTo>
                  <a:lnTo>
                    <a:pt x="10548" y="139455"/>
                  </a:lnTo>
                  <a:lnTo>
                    <a:pt x="21993" y="147170"/>
                  </a:lnTo>
                  <a:lnTo>
                    <a:pt x="36004" y="149999"/>
                  </a:lnTo>
                  <a:lnTo>
                    <a:pt x="2949676" y="149999"/>
                  </a:lnTo>
                  <a:lnTo>
                    <a:pt x="2963692" y="147170"/>
                  </a:lnTo>
                  <a:lnTo>
                    <a:pt x="2975136" y="139455"/>
                  </a:lnTo>
                  <a:lnTo>
                    <a:pt x="2982852" y="128011"/>
                  </a:lnTo>
                  <a:lnTo>
                    <a:pt x="2985681" y="113995"/>
                  </a:lnTo>
                  <a:lnTo>
                    <a:pt x="2985681" y="36004"/>
                  </a:lnTo>
                  <a:lnTo>
                    <a:pt x="2982852" y="21988"/>
                  </a:lnTo>
                  <a:lnTo>
                    <a:pt x="2975136" y="10544"/>
                  </a:lnTo>
                  <a:lnTo>
                    <a:pt x="2963692" y="2828"/>
                  </a:lnTo>
                  <a:lnTo>
                    <a:pt x="2949676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14838" y="1792795"/>
            <a:ext cx="1256665" cy="196850"/>
          </a:xfrm>
          <a:prstGeom prst="rect">
            <a:avLst/>
          </a:prstGeom>
          <a:solidFill>
            <a:srgbClr val="003469"/>
          </a:solidFill>
        </p:spPr>
        <p:txBody>
          <a:bodyPr vert="horz" wrap="square" lIns="0" tIns="16510" rIns="0" bIns="0" rtlCol="0">
            <a:spAutoFit/>
          </a:bodyPr>
          <a:lstStyle/>
          <a:p>
            <a:pPr marL="370840" marR="73025" indent="-290830">
              <a:lnSpc>
                <a:spcPct val="100000"/>
              </a:lnSpc>
              <a:spcBef>
                <a:spcPts val="130"/>
              </a:spcBef>
            </a:pP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Пульс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слабый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определяется,</a:t>
            </a:r>
            <a:r>
              <a:rPr sz="500" b="1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FFFFFF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FFFFFF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14838" y="1981162"/>
            <a:ext cx="1256665" cy="349885"/>
          </a:xfrm>
          <a:prstGeom prst="rect">
            <a:avLst/>
          </a:prstGeom>
          <a:solidFill>
            <a:srgbClr val="D4EFFC"/>
          </a:solidFill>
        </p:spPr>
        <p:txBody>
          <a:bodyPr vert="horz" wrap="square" lIns="0" tIns="6350" rIns="0" bIns="0" rtlCol="0">
            <a:spAutoFit/>
          </a:bodyPr>
          <a:lstStyle/>
          <a:p>
            <a:pPr marL="199390" marR="191770" indent="635" algn="ctr">
              <a:lnSpc>
                <a:spcPct val="100000"/>
              </a:lnSpc>
              <a:spcBef>
                <a:spcPts val="5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кристаллоидного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(Рингер-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лактат,</a:t>
            </a:r>
            <a:r>
              <a:rPr sz="5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Муфусол,</a:t>
            </a:r>
            <a:r>
              <a:rPr sz="5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Стерофундин)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струйно,</a:t>
            </a:r>
            <a:endParaRPr sz="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добавить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ампулы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транексамовой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кислоты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4838" y="1797558"/>
            <a:ext cx="1256665" cy="535940"/>
          </a:xfrm>
          <a:custGeom>
            <a:avLst/>
            <a:gdLst/>
            <a:ahLst/>
            <a:cxnLst/>
            <a:rect l="l" t="t" r="r" b="b"/>
            <a:pathLst>
              <a:path w="1256664" h="535939">
                <a:moveTo>
                  <a:pt x="1256398" y="0"/>
                </a:moveTo>
                <a:lnTo>
                  <a:pt x="0" y="0"/>
                </a:lnTo>
                <a:lnTo>
                  <a:pt x="0" y="535863"/>
                </a:lnTo>
                <a:lnTo>
                  <a:pt x="1256398" y="535863"/>
                </a:lnTo>
                <a:lnTo>
                  <a:pt x="1256398" y="0"/>
                </a:lnTo>
                <a:close/>
              </a:path>
            </a:pathLst>
          </a:custGeom>
          <a:ln w="9525">
            <a:solidFill>
              <a:srgbClr val="003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14838" y="2720162"/>
            <a:ext cx="1256665" cy="196850"/>
          </a:xfrm>
          <a:prstGeom prst="rect">
            <a:avLst/>
          </a:prstGeom>
          <a:solidFill>
            <a:srgbClr val="003469"/>
          </a:solidFill>
        </p:spPr>
        <p:txBody>
          <a:bodyPr vert="horz" wrap="square" lIns="0" tIns="16510" rIns="0" bIns="0" rtlCol="0">
            <a:spAutoFit/>
          </a:bodyPr>
          <a:lstStyle/>
          <a:p>
            <a:pPr marL="370840" marR="73025" indent="-290830">
              <a:lnSpc>
                <a:spcPct val="100000"/>
              </a:lnSpc>
              <a:spcBef>
                <a:spcPts val="130"/>
              </a:spcBef>
            </a:pP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Пульс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слабый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определяется,</a:t>
            </a:r>
            <a:r>
              <a:rPr sz="500" b="1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30" dirty="0">
                <a:solidFill>
                  <a:srgbClr val="FFFFFF"/>
                </a:solidFill>
                <a:latin typeface="Tahoma"/>
                <a:cs typeface="Tahoma"/>
              </a:rPr>
              <a:t>АД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125" dirty="0">
                <a:solidFill>
                  <a:srgbClr val="FFFFFF"/>
                </a:solidFill>
                <a:latin typeface="Tahoma"/>
                <a:cs typeface="Tahoma"/>
              </a:rPr>
              <a:t>&gt;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ahoma"/>
                <a:cs typeface="Tahoma"/>
              </a:rPr>
              <a:t>90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b="1" spc="-20" dirty="0">
                <a:solidFill>
                  <a:srgbClr val="FFFFFF"/>
                </a:solidFill>
                <a:latin typeface="Tahoma"/>
                <a:cs typeface="Tahoma"/>
              </a:rPr>
              <a:t>мм</a:t>
            </a:r>
            <a:r>
              <a:rPr sz="500" b="1" spc="-35" dirty="0">
                <a:solidFill>
                  <a:srgbClr val="FFFFFF"/>
                </a:solidFill>
                <a:latin typeface="Tahoma"/>
                <a:cs typeface="Tahoma"/>
              </a:rPr>
              <a:t> рт. </a:t>
            </a:r>
            <a:r>
              <a:rPr sz="500" b="1" spc="-25" dirty="0">
                <a:solidFill>
                  <a:srgbClr val="FFFFFF"/>
                </a:solidFill>
                <a:latin typeface="Tahoma"/>
                <a:cs typeface="Tahoma"/>
              </a:rPr>
              <a:t>ст.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19601" y="2902204"/>
            <a:ext cx="12471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 marR="270510" algn="ctr">
              <a:lnSpc>
                <a:spcPct val="100000"/>
              </a:lnSpc>
              <a:spcBef>
                <a:spcPts val="10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флакон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коллоидного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(Гелофузин,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ГЭК,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Волювен)</a:t>
            </a:r>
            <a:endParaRPr sz="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внутривенно-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струйно,</a:t>
            </a:r>
            <a:endParaRPr sz="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добавить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порт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катетера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ампулы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дексаметазона</a:t>
            </a:r>
            <a:endParaRPr sz="5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0076" y="2720162"/>
            <a:ext cx="1266190" cy="794385"/>
            <a:chOff x="3810076" y="2720162"/>
            <a:chExt cx="1266190" cy="794385"/>
          </a:xfrm>
        </p:grpSpPr>
        <p:sp>
          <p:nvSpPr>
            <p:cNvPr id="26" name="object 26"/>
            <p:cNvSpPr/>
            <p:nvPr/>
          </p:nvSpPr>
          <p:spPr>
            <a:xfrm>
              <a:off x="3814838" y="2724924"/>
              <a:ext cx="1256665" cy="535940"/>
            </a:xfrm>
            <a:custGeom>
              <a:avLst/>
              <a:gdLst/>
              <a:ahLst/>
              <a:cxnLst/>
              <a:rect l="l" t="t" r="r" b="b"/>
              <a:pathLst>
                <a:path w="1256664" h="535939">
                  <a:moveTo>
                    <a:pt x="1256398" y="0"/>
                  </a:moveTo>
                  <a:lnTo>
                    <a:pt x="0" y="0"/>
                  </a:lnTo>
                  <a:lnTo>
                    <a:pt x="0" y="535851"/>
                  </a:lnTo>
                  <a:lnTo>
                    <a:pt x="1256398" y="535851"/>
                  </a:lnTo>
                  <a:lnTo>
                    <a:pt x="1256398" y="0"/>
                  </a:lnTo>
                  <a:close/>
                </a:path>
              </a:pathLst>
            </a:custGeom>
            <a:ln w="9524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18432" y="2907347"/>
              <a:ext cx="1252855" cy="9525"/>
            </a:xfrm>
            <a:custGeom>
              <a:avLst/>
              <a:gdLst/>
              <a:ahLst/>
              <a:cxnLst/>
              <a:rect l="l" t="t" r="r" b="b"/>
              <a:pathLst>
                <a:path w="1252854" h="9525">
                  <a:moveTo>
                    <a:pt x="0" y="9524"/>
                  </a:moveTo>
                  <a:lnTo>
                    <a:pt x="1252804" y="9524"/>
                  </a:lnTo>
                  <a:lnTo>
                    <a:pt x="1252804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4838" y="3400920"/>
              <a:ext cx="1256665" cy="113664"/>
            </a:xfrm>
            <a:custGeom>
              <a:avLst/>
              <a:gdLst/>
              <a:ahLst/>
              <a:cxnLst/>
              <a:rect l="l" t="t" r="r" b="b"/>
              <a:pathLst>
                <a:path w="1256664" h="113664">
                  <a:moveTo>
                    <a:pt x="1256398" y="0"/>
                  </a:moveTo>
                  <a:lnTo>
                    <a:pt x="0" y="0"/>
                  </a:lnTo>
                  <a:lnTo>
                    <a:pt x="0" y="113233"/>
                  </a:lnTo>
                  <a:lnTo>
                    <a:pt x="1256398" y="113233"/>
                  </a:lnTo>
                  <a:lnTo>
                    <a:pt x="1256398" y="0"/>
                  </a:lnTo>
                  <a:close/>
                </a:path>
              </a:pathLst>
            </a:custGeom>
            <a:solidFill>
              <a:srgbClr val="D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28480" y="676580"/>
            <a:ext cx="16960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70" dirty="0">
                <a:solidFill>
                  <a:srgbClr val="231F20"/>
                </a:solidFill>
                <a:latin typeface="Arial Black"/>
                <a:cs typeface="Arial Black"/>
              </a:rPr>
              <a:t>ПРОВЕРИТЬ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ПУЛЬС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ПО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231F20"/>
                </a:solidFill>
                <a:latin typeface="Arial Black"/>
                <a:cs typeface="Arial Black"/>
              </a:rPr>
              <a:t>ЛУЧЕВОЙ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Arial Black"/>
                <a:cs typeface="Arial Black"/>
              </a:rPr>
              <a:t>АРТЕРИИ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85555" y="659993"/>
            <a:ext cx="2985770" cy="150495"/>
          </a:xfrm>
          <a:custGeom>
            <a:avLst/>
            <a:gdLst/>
            <a:ahLst/>
            <a:cxnLst/>
            <a:rect l="l" t="t" r="r" b="b"/>
            <a:pathLst>
              <a:path w="2985770" h="150495">
                <a:moveTo>
                  <a:pt x="36004" y="0"/>
                </a:moveTo>
                <a:lnTo>
                  <a:pt x="21993" y="2828"/>
                </a:lnTo>
                <a:lnTo>
                  <a:pt x="10548" y="10544"/>
                </a:lnTo>
                <a:lnTo>
                  <a:pt x="2830" y="21988"/>
                </a:lnTo>
                <a:lnTo>
                  <a:pt x="0" y="36004"/>
                </a:lnTo>
                <a:lnTo>
                  <a:pt x="0" y="113995"/>
                </a:lnTo>
                <a:lnTo>
                  <a:pt x="2830" y="128011"/>
                </a:lnTo>
                <a:lnTo>
                  <a:pt x="10548" y="139455"/>
                </a:lnTo>
                <a:lnTo>
                  <a:pt x="21993" y="147170"/>
                </a:lnTo>
                <a:lnTo>
                  <a:pt x="36004" y="149999"/>
                </a:lnTo>
                <a:lnTo>
                  <a:pt x="2949676" y="149999"/>
                </a:lnTo>
                <a:lnTo>
                  <a:pt x="2963692" y="147170"/>
                </a:lnTo>
                <a:lnTo>
                  <a:pt x="2975136" y="139455"/>
                </a:lnTo>
                <a:lnTo>
                  <a:pt x="2982852" y="128011"/>
                </a:lnTo>
                <a:lnTo>
                  <a:pt x="2985681" y="113995"/>
                </a:lnTo>
                <a:lnTo>
                  <a:pt x="2985681" y="36004"/>
                </a:lnTo>
                <a:lnTo>
                  <a:pt x="2982852" y="21988"/>
                </a:lnTo>
                <a:lnTo>
                  <a:pt x="2975136" y="10544"/>
                </a:lnTo>
                <a:lnTo>
                  <a:pt x="2963692" y="2828"/>
                </a:lnTo>
                <a:lnTo>
                  <a:pt x="2949676" y="0"/>
                </a:lnTo>
                <a:lnTo>
                  <a:pt x="36004" y="0"/>
                </a:lnTo>
                <a:close/>
              </a:path>
            </a:pathLst>
          </a:custGeom>
          <a:ln w="9525">
            <a:solidFill>
              <a:srgbClr val="003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9601" y="3406737"/>
            <a:ext cx="12471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500" spc="-55" dirty="0">
                <a:solidFill>
                  <a:srgbClr val="231F20"/>
                </a:solidFill>
                <a:latin typeface="Arial Black"/>
                <a:cs typeface="Arial Black"/>
              </a:rPr>
              <a:t>ПРОВЕРИТЬ</a:t>
            </a:r>
            <a:r>
              <a:rPr sz="5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Arial Black"/>
                <a:cs typeface="Arial Black"/>
              </a:rPr>
              <a:t>ПУЛЬС</a:t>
            </a:r>
            <a:endParaRPr sz="5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4838" y="3400920"/>
            <a:ext cx="1256665" cy="113664"/>
          </a:xfrm>
          <a:custGeom>
            <a:avLst/>
            <a:gdLst/>
            <a:ahLst/>
            <a:cxnLst/>
            <a:rect l="l" t="t" r="r" b="b"/>
            <a:pathLst>
              <a:path w="1256664" h="113664">
                <a:moveTo>
                  <a:pt x="1256398" y="0"/>
                </a:moveTo>
                <a:lnTo>
                  <a:pt x="0" y="0"/>
                </a:lnTo>
                <a:lnTo>
                  <a:pt x="0" y="113233"/>
                </a:lnTo>
                <a:lnTo>
                  <a:pt x="1256398" y="113233"/>
                </a:lnTo>
                <a:lnTo>
                  <a:pt x="1256398" y="0"/>
                </a:lnTo>
                <a:close/>
              </a:path>
            </a:pathLst>
          </a:custGeom>
          <a:ln w="9525">
            <a:solidFill>
              <a:srgbClr val="003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816642" y="2475725"/>
            <a:ext cx="1256665" cy="113664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45"/>
              </a:spcBef>
            </a:pPr>
            <a:r>
              <a:rPr sz="500" spc="-55" dirty="0">
                <a:solidFill>
                  <a:srgbClr val="231F20"/>
                </a:solidFill>
                <a:latin typeface="Arial Black"/>
                <a:cs typeface="Arial Black"/>
              </a:rPr>
              <a:t>ПРОВЕРИТЬ</a:t>
            </a:r>
            <a:r>
              <a:rPr sz="5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Arial Black"/>
                <a:cs typeface="Arial Black"/>
              </a:rPr>
              <a:t>ПУЛЬС</a:t>
            </a:r>
            <a:endParaRPr sz="50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43757" y="2468156"/>
            <a:ext cx="472440" cy="128905"/>
            <a:chOff x="3343757" y="2468156"/>
            <a:chExt cx="472440" cy="128905"/>
          </a:xfrm>
        </p:grpSpPr>
        <p:sp>
          <p:nvSpPr>
            <p:cNvPr id="35" name="object 35"/>
            <p:cNvSpPr/>
            <p:nvPr/>
          </p:nvSpPr>
          <p:spPr>
            <a:xfrm>
              <a:off x="3450272" y="2532329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36572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43757" y="2468156"/>
              <a:ext cx="176530" cy="128905"/>
            </a:xfrm>
            <a:custGeom>
              <a:avLst/>
              <a:gdLst/>
              <a:ahLst/>
              <a:cxnLst/>
              <a:rect l="l" t="t" r="r" b="b"/>
              <a:pathLst>
                <a:path w="176529" h="128905">
                  <a:moveTo>
                    <a:pt x="176377" y="0"/>
                  </a:moveTo>
                  <a:lnTo>
                    <a:pt x="0" y="64173"/>
                  </a:lnTo>
                  <a:lnTo>
                    <a:pt x="176377" y="128358"/>
                  </a:lnTo>
                  <a:lnTo>
                    <a:pt x="176377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14838" y="1547279"/>
            <a:ext cx="1256665" cy="113664"/>
          </a:xfrm>
          <a:prstGeom prst="rect">
            <a:avLst/>
          </a:prstGeom>
          <a:solidFill>
            <a:srgbClr val="D4EFFC"/>
          </a:solidFill>
          <a:ln w="9525">
            <a:solidFill>
              <a:srgbClr val="003469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45"/>
              </a:spcBef>
            </a:pPr>
            <a:r>
              <a:rPr sz="500" spc="-55" dirty="0">
                <a:solidFill>
                  <a:srgbClr val="231F20"/>
                </a:solidFill>
                <a:latin typeface="Arial Black"/>
                <a:cs typeface="Arial Black"/>
              </a:rPr>
              <a:t>ПРОВЕРИТЬ</a:t>
            </a:r>
            <a:r>
              <a:rPr sz="5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Arial Black"/>
                <a:cs typeface="Arial Black"/>
              </a:rPr>
              <a:t>ПУЛЬС</a:t>
            </a:r>
            <a:endParaRPr sz="500">
              <a:latin typeface="Arial Black"/>
              <a:cs typeface="Arial Blac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46729" y="1539709"/>
            <a:ext cx="467995" cy="128905"/>
            <a:chOff x="3346729" y="1539709"/>
            <a:chExt cx="467995" cy="128905"/>
          </a:xfrm>
        </p:grpSpPr>
        <p:sp>
          <p:nvSpPr>
            <p:cNvPr id="39" name="object 39"/>
            <p:cNvSpPr/>
            <p:nvPr/>
          </p:nvSpPr>
          <p:spPr>
            <a:xfrm>
              <a:off x="3453231" y="1603895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4">
                  <a:moveTo>
                    <a:pt x="360972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46729" y="1539709"/>
              <a:ext cx="176530" cy="128905"/>
            </a:xfrm>
            <a:custGeom>
              <a:avLst/>
              <a:gdLst/>
              <a:ahLst/>
              <a:cxnLst/>
              <a:rect l="l" t="t" r="r" b="b"/>
              <a:pathLst>
                <a:path w="176529" h="128905">
                  <a:moveTo>
                    <a:pt x="176377" y="0"/>
                  </a:moveTo>
                  <a:lnTo>
                    <a:pt x="0" y="64185"/>
                  </a:lnTo>
                  <a:lnTo>
                    <a:pt x="176377" y="128371"/>
                  </a:lnTo>
                  <a:lnTo>
                    <a:pt x="176377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669362" y="809104"/>
            <a:ext cx="1817370" cy="741045"/>
            <a:chOff x="2669362" y="809104"/>
            <a:chExt cx="1817370" cy="741045"/>
          </a:xfrm>
        </p:grpSpPr>
        <p:sp>
          <p:nvSpPr>
            <p:cNvPr id="42" name="object 42"/>
            <p:cNvSpPr/>
            <p:nvPr/>
          </p:nvSpPr>
          <p:spPr>
            <a:xfrm>
              <a:off x="2710789" y="811669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69362" y="836129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4822" y="809104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03394" y="833564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4822" y="141119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03394" y="1435658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80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403394" y="1659090"/>
            <a:ext cx="83185" cy="817880"/>
            <a:chOff x="4403394" y="1659090"/>
            <a:chExt cx="83185" cy="817880"/>
          </a:xfrm>
        </p:grpSpPr>
        <p:sp>
          <p:nvSpPr>
            <p:cNvPr id="49" name="object 49"/>
            <p:cNvSpPr/>
            <p:nvPr/>
          </p:nvSpPr>
          <p:spPr>
            <a:xfrm>
              <a:off x="4444822" y="1659090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03394" y="1683550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44822" y="2338184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03394" y="2362644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3346729" y="2588666"/>
            <a:ext cx="1139825" cy="888365"/>
            <a:chOff x="3346729" y="2588666"/>
            <a:chExt cx="1139825" cy="888365"/>
          </a:xfrm>
        </p:grpSpPr>
        <p:sp>
          <p:nvSpPr>
            <p:cNvPr id="54" name="object 54"/>
            <p:cNvSpPr/>
            <p:nvPr/>
          </p:nvSpPr>
          <p:spPr>
            <a:xfrm>
              <a:off x="4444822" y="325888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03394" y="3283343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44822" y="2588666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677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03394" y="2613126"/>
              <a:ext cx="83185" cy="114300"/>
            </a:xfrm>
            <a:custGeom>
              <a:avLst/>
              <a:gdLst/>
              <a:ahLst/>
              <a:cxnLst/>
              <a:rect l="l" t="t" r="r" b="b"/>
              <a:pathLst>
                <a:path w="83185" h="114300">
                  <a:moveTo>
                    <a:pt x="82880" y="0"/>
                  </a:moveTo>
                  <a:lnTo>
                    <a:pt x="0" y="0"/>
                  </a:lnTo>
                  <a:lnTo>
                    <a:pt x="41427" y="113868"/>
                  </a:lnTo>
                  <a:lnTo>
                    <a:pt x="8288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53231" y="3155391"/>
              <a:ext cx="361950" cy="302260"/>
            </a:xfrm>
            <a:custGeom>
              <a:avLst/>
              <a:gdLst/>
              <a:ahLst/>
              <a:cxnLst/>
              <a:rect l="l" t="t" r="r" b="b"/>
              <a:pathLst>
                <a:path w="361950" h="302260">
                  <a:moveTo>
                    <a:pt x="361607" y="302145"/>
                  </a:moveTo>
                  <a:lnTo>
                    <a:pt x="125171" y="302145"/>
                  </a:lnTo>
                  <a:lnTo>
                    <a:pt x="12517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6729" y="3091205"/>
              <a:ext cx="176530" cy="128905"/>
            </a:xfrm>
            <a:custGeom>
              <a:avLst/>
              <a:gdLst/>
              <a:ahLst/>
              <a:cxnLst/>
              <a:rect l="l" t="t" r="r" b="b"/>
              <a:pathLst>
                <a:path w="176529" h="128905">
                  <a:moveTo>
                    <a:pt x="176377" y="0"/>
                  </a:moveTo>
                  <a:lnTo>
                    <a:pt x="0" y="64185"/>
                  </a:lnTo>
                  <a:lnTo>
                    <a:pt x="176377" y="128371"/>
                  </a:lnTo>
                  <a:lnTo>
                    <a:pt x="176377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2881" y="1689718"/>
            <a:ext cx="1106145" cy="10821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3865" y="533169"/>
            <a:ext cx="3988435" cy="3956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459"/>
              </a:spcBef>
            </a:pPr>
            <a:r>
              <a:rPr sz="800" spc="-95" dirty="0">
                <a:solidFill>
                  <a:srgbClr val="ED1B2E"/>
                </a:solidFill>
                <a:latin typeface="Arial Black"/>
                <a:cs typeface="Arial Black"/>
              </a:rPr>
              <a:t>ОСУЩЕСТВЛЕНИЕ</a:t>
            </a:r>
            <a:r>
              <a:rPr sz="800" spc="3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ED1B2E"/>
                </a:solidFill>
                <a:latin typeface="Arial Black"/>
                <a:cs typeface="Arial Black"/>
              </a:rPr>
              <a:t>ВНУТРИВЕННОГО</a:t>
            </a:r>
            <a:r>
              <a:rPr sz="800" spc="35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ДОСТУПА</a:t>
            </a:r>
            <a:endParaRPr sz="800">
              <a:latin typeface="Arial Black"/>
              <a:cs typeface="Arial Black"/>
            </a:endParaRPr>
          </a:p>
          <a:p>
            <a:pPr marL="12700" marR="5080" indent="400685">
              <a:lnSpc>
                <a:spcPts val="600"/>
              </a:lnSpc>
              <a:spcBef>
                <a:spcPts val="390"/>
              </a:spcBef>
              <a:tabLst>
                <a:tab pos="2543175" algn="l"/>
                <a:tab pos="2846705" algn="l"/>
              </a:tabLst>
            </a:pPr>
            <a:r>
              <a:rPr sz="900" spc="-37" baseline="4629" dirty="0">
                <a:solidFill>
                  <a:srgbClr val="231F20"/>
                </a:solidFill>
                <a:latin typeface="Arial Black"/>
                <a:cs typeface="Arial Black"/>
              </a:rPr>
              <a:t>Монтаж</a:t>
            </a:r>
            <a:r>
              <a:rPr sz="900" spc="7" baseline="462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44" baseline="4629" dirty="0">
                <a:solidFill>
                  <a:srgbClr val="231F20"/>
                </a:solidFill>
                <a:latin typeface="Arial Black"/>
                <a:cs typeface="Arial Black"/>
              </a:rPr>
              <a:t>одноразовой</a:t>
            </a:r>
            <a:r>
              <a:rPr sz="900" spc="15" baseline="462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5" baseline="4629" dirty="0">
                <a:solidFill>
                  <a:srgbClr val="231F20"/>
                </a:solidFill>
                <a:latin typeface="Arial Black"/>
                <a:cs typeface="Arial Black"/>
              </a:rPr>
              <a:t>системы</a:t>
            </a:r>
            <a:r>
              <a:rPr sz="900" baseline="4629" dirty="0">
                <a:solidFill>
                  <a:srgbClr val="231F20"/>
                </a:solidFill>
                <a:latin typeface="Arial Black"/>
                <a:cs typeface="Arial Black"/>
              </a:rPr>
              <a:t>	</a:t>
            </a:r>
            <a:r>
              <a:rPr sz="600" spc="-50" dirty="0">
                <a:solidFill>
                  <a:srgbClr val="231F20"/>
                </a:solidFill>
                <a:latin typeface="Arial Black"/>
                <a:cs typeface="Arial Black"/>
              </a:rPr>
              <a:t>Техника</a:t>
            </a:r>
            <a:r>
              <a:rPr sz="6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внутривенного</a:t>
            </a:r>
            <a:r>
              <a:rPr sz="6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капельного</a:t>
            </a:r>
            <a:r>
              <a:rPr sz="600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5" baseline="4629" dirty="0">
                <a:solidFill>
                  <a:srgbClr val="231F20"/>
                </a:solidFill>
                <a:latin typeface="Arial Black"/>
                <a:cs typeface="Arial Black"/>
              </a:rPr>
              <a:t>для</a:t>
            </a:r>
            <a:r>
              <a:rPr sz="900" spc="-44" baseline="462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37" baseline="4629" dirty="0">
                <a:solidFill>
                  <a:srgbClr val="231F20"/>
                </a:solidFill>
                <a:latin typeface="Arial Black"/>
                <a:cs typeface="Arial Black"/>
              </a:rPr>
              <a:t>переливания</a:t>
            </a:r>
            <a:r>
              <a:rPr sz="900" spc="232" baseline="462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60" baseline="4629" dirty="0">
                <a:solidFill>
                  <a:srgbClr val="231F20"/>
                </a:solidFill>
                <a:latin typeface="Arial Black"/>
                <a:cs typeface="Arial Black"/>
              </a:rPr>
              <a:t>плазмозамещающих</a:t>
            </a:r>
            <a:r>
              <a:rPr sz="900" spc="-30" baseline="462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900" spc="-15" baseline="4629" dirty="0">
                <a:solidFill>
                  <a:srgbClr val="231F20"/>
                </a:solidFill>
                <a:latin typeface="Arial Black"/>
                <a:cs typeface="Arial Black"/>
              </a:rPr>
              <a:t>растворов</a:t>
            </a:r>
            <a:r>
              <a:rPr sz="900" baseline="4629" dirty="0">
                <a:solidFill>
                  <a:srgbClr val="231F20"/>
                </a:solidFill>
                <a:latin typeface="Arial Black"/>
                <a:cs typeface="Arial Black"/>
              </a:rPr>
              <a:t>		</a:t>
            </a:r>
            <a:r>
              <a:rPr sz="600" spc="-30" dirty="0">
                <a:solidFill>
                  <a:srgbClr val="231F20"/>
                </a:solidFill>
                <a:latin typeface="Arial Black"/>
                <a:cs typeface="Arial Black"/>
              </a:rPr>
              <a:t>вливания</a:t>
            </a:r>
            <a:r>
              <a:rPr sz="6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Black"/>
                <a:cs typeface="Arial Black"/>
              </a:rPr>
              <a:t>растворов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1542" y="1791144"/>
            <a:ext cx="567055" cy="187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1270" algn="ctr">
              <a:lnSpc>
                <a:spcPts val="400"/>
              </a:lnSpc>
              <a:spcBef>
                <a:spcPts val="180"/>
              </a:spcBef>
            </a:pP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Игла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(перфоратор)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под-</a:t>
            </a:r>
            <a:r>
              <a:rPr sz="40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соединения</a:t>
            </a:r>
            <a:r>
              <a:rPr sz="4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5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55" dirty="0">
                <a:solidFill>
                  <a:srgbClr val="231F20"/>
                </a:solidFill>
                <a:latin typeface="Trebuchet MS"/>
                <a:cs typeface="Trebuchet MS"/>
              </a:rPr>
              <a:t>пластиковому</a:t>
            </a:r>
            <a:r>
              <a:rPr sz="40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55" dirty="0">
                <a:solidFill>
                  <a:srgbClr val="231F20"/>
                </a:solidFill>
                <a:latin typeface="Trebuchet MS"/>
                <a:cs typeface="Trebuchet MS"/>
              </a:rPr>
              <a:t>пакету</a:t>
            </a:r>
            <a:r>
              <a:rPr sz="4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8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4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раствором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4755" y="2059358"/>
            <a:ext cx="2603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50" dirty="0">
                <a:solidFill>
                  <a:srgbClr val="231F20"/>
                </a:solidFill>
                <a:latin typeface="Trebuchet MS"/>
                <a:cs typeface="Trebuchet MS"/>
              </a:rPr>
              <a:t>Капельница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8238" y="2172845"/>
            <a:ext cx="430530" cy="1371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1750" marR="5080" indent="-19685">
              <a:lnSpc>
                <a:spcPts val="400"/>
              </a:lnSpc>
              <a:spcBef>
                <a:spcPts val="180"/>
              </a:spcBef>
            </a:pP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Колесико</a:t>
            </a:r>
            <a:r>
              <a:rPr sz="4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55" dirty="0">
                <a:solidFill>
                  <a:srgbClr val="231F20"/>
                </a:solidFill>
                <a:latin typeface="Trebuchet MS"/>
                <a:cs typeface="Trebuchet MS"/>
              </a:rPr>
              <a:t>регулятора</a:t>
            </a:r>
            <a:r>
              <a:rPr sz="40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скорости</a:t>
            </a:r>
            <a:r>
              <a:rPr sz="400" b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35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3654" y="2383640"/>
            <a:ext cx="532765" cy="187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7945" marR="5080" indent="-55880">
              <a:lnSpc>
                <a:spcPts val="400"/>
              </a:lnSpc>
              <a:spcBef>
                <a:spcPts val="180"/>
              </a:spcBef>
            </a:pPr>
            <a:r>
              <a:rPr sz="400" b="1" spc="-70" dirty="0">
                <a:solidFill>
                  <a:srgbClr val="231F20"/>
                </a:solidFill>
                <a:latin typeface="Trebuchet MS"/>
                <a:cs typeface="Trebuchet MS"/>
              </a:rPr>
              <a:t>Узел</a:t>
            </a:r>
            <a:r>
              <a:rPr sz="4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4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55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дополнительных</a:t>
            </a:r>
            <a:r>
              <a:rPr sz="40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0" dirty="0">
                <a:solidFill>
                  <a:srgbClr val="231F20"/>
                </a:solidFill>
                <a:latin typeface="Trebuchet MS"/>
                <a:cs typeface="Trebuchet MS"/>
              </a:rPr>
              <a:t>инъекций</a:t>
            </a:r>
            <a:r>
              <a:rPr sz="4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8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4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10" dirty="0">
                <a:solidFill>
                  <a:srgbClr val="231F20"/>
                </a:solidFill>
                <a:latin typeface="Trebuchet MS"/>
                <a:cs typeface="Trebuchet MS"/>
              </a:rPr>
              <a:t>канюлей</a:t>
            </a:r>
            <a:endParaRPr sz="400">
              <a:latin typeface="Trebuchet MS"/>
              <a:cs typeface="Trebuchet MS"/>
            </a:endParaRPr>
          </a:p>
          <a:p>
            <a:pPr marL="22860">
              <a:lnSpc>
                <a:spcPts val="400"/>
              </a:lnSpc>
            </a:pPr>
            <a:r>
              <a:rPr sz="400" b="1" spc="-6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4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65" dirty="0">
                <a:solidFill>
                  <a:srgbClr val="231F20"/>
                </a:solidFill>
                <a:latin typeface="Trebuchet MS"/>
                <a:cs typeface="Trebuchet MS"/>
              </a:rPr>
              <a:t>подсоединения</a:t>
            </a:r>
            <a:r>
              <a:rPr sz="4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b="1" spc="-20" dirty="0">
                <a:solidFill>
                  <a:srgbClr val="231F20"/>
                </a:solidFill>
                <a:latin typeface="Trebuchet MS"/>
                <a:cs typeface="Trebuchet MS"/>
              </a:rPr>
              <a:t>иглы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2440" y="2494953"/>
            <a:ext cx="1143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50" dirty="0">
                <a:solidFill>
                  <a:srgbClr val="231F20"/>
                </a:solidFill>
                <a:latin typeface="Trebuchet MS"/>
                <a:cs typeface="Trebuchet MS"/>
              </a:rPr>
              <a:t>Игла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0426" y="2596553"/>
            <a:ext cx="2190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50" dirty="0">
                <a:solidFill>
                  <a:srgbClr val="231F20"/>
                </a:solidFill>
                <a:latin typeface="Trebuchet MS"/>
                <a:cs typeface="Trebuchet MS"/>
              </a:rPr>
              <a:t>инъекций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0801" y="2863799"/>
            <a:ext cx="758825" cy="419734"/>
          </a:xfrm>
          <a:custGeom>
            <a:avLst/>
            <a:gdLst/>
            <a:ahLst/>
            <a:cxnLst/>
            <a:rect l="l" t="t" r="r" b="b"/>
            <a:pathLst>
              <a:path w="758825" h="419735">
                <a:moveTo>
                  <a:pt x="722693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383400"/>
                </a:lnTo>
                <a:lnTo>
                  <a:pt x="2828" y="397416"/>
                </a:lnTo>
                <a:lnTo>
                  <a:pt x="10544" y="408860"/>
                </a:lnTo>
                <a:lnTo>
                  <a:pt x="21988" y="416575"/>
                </a:lnTo>
                <a:lnTo>
                  <a:pt x="36004" y="419404"/>
                </a:lnTo>
                <a:lnTo>
                  <a:pt x="722693" y="419404"/>
                </a:lnTo>
                <a:lnTo>
                  <a:pt x="736709" y="416575"/>
                </a:lnTo>
                <a:lnTo>
                  <a:pt x="748153" y="408860"/>
                </a:lnTo>
                <a:lnTo>
                  <a:pt x="755869" y="397416"/>
                </a:lnTo>
                <a:lnTo>
                  <a:pt x="758698" y="383400"/>
                </a:lnTo>
                <a:lnTo>
                  <a:pt x="758698" y="36004"/>
                </a:lnTo>
                <a:lnTo>
                  <a:pt x="755869" y="21988"/>
                </a:lnTo>
                <a:lnTo>
                  <a:pt x="748153" y="10544"/>
                </a:lnTo>
                <a:lnTo>
                  <a:pt x="736709" y="2828"/>
                </a:lnTo>
                <a:lnTo>
                  <a:pt x="722693" y="0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24900" y="2870301"/>
            <a:ext cx="679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ED1B2E"/>
                </a:solidFill>
                <a:latin typeface="Arial Black"/>
                <a:cs typeface="Arial Black"/>
              </a:rPr>
              <a:t>НЕДОПУСТИМО!</a:t>
            </a:r>
            <a:endParaRPr sz="500">
              <a:latin typeface="Arial Black"/>
              <a:cs typeface="Arial Black"/>
            </a:endParaRPr>
          </a:p>
          <a:p>
            <a:pPr marL="12065" marR="5080" algn="ctr">
              <a:lnSpc>
                <a:spcPct val="100000"/>
              </a:lnSpc>
            </a:pP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Внутривенное</a:t>
            </a:r>
            <a:r>
              <a:rPr sz="500" spc="15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ED1B2E"/>
                </a:solidFill>
                <a:latin typeface="Microsoft Sans Serif"/>
                <a:cs typeface="Microsoft Sans Serif"/>
              </a:rPr>
              <a:t>вве-</a:t>
            </a:r>
            <a:r>
              <a:rPr sz="500" spc="50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ED1B2E"/>
                </a:solidFill>
                <a:latin typeface="Microsoft Sans Serif"/>
                <a:cs typeface="Microsoft Sans Serif"/>
              </a:rPr>
              <a:t>дение</a:t>
            </a:r>
            <a:r>
              <a:rPr sz="500" spc="6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ED1B2E"/>
                </a:solidFill>
                <a:latin typeface="Microsoft Sans Serif"/>
                <a:cs typeface="Microsoft Sans Serif"/>
              </a:rPr>
              <a:t>раствора</a:t>
            </a:r>
            <a:r>
              <a:rPr sz="500" spc="65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25" dirty="0">
                <a:solidFill>
                  <a:srgbClr val="ED1B2E"/>
                </a:solidFill>
                <a:latin typeface="Microsoft Sans Serif"/>
                <a:cs typeface="Microsoft Sans Serif"/>
              </a:rPr>
              <a:t>при</a:t>
            </a:r>
            <a:r>
              <a:rPr sz="500" spc="50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наличии</a:t>
            </a:r>
            <a:r>
              <a:rPr sz="500" spc="16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ED1B2E"/>
                </a:solidFill>
                <a:latin typeface="Microsoft Sans Serif"/>
                <a:cs typeface="Microsoft Sans Serif"/>
              </a:rPr>
              <a:t>пузырьков</a:t>
            </a:r>
            <a:r>
              <a:rPr sz="500" spc="50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воздуха</a:t>
            </a:r>
            <a:r>
              <a:rPr sz="500" spc="6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в</a:t>
            </a:r>
            <a:r>
              <a:rPr sz="500" spc="65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ED1B2E"/>
                </a:solidFill>
                <a:latin typeface="Microsoft Sans Serif"/>
                <a:cs typeface="Microsoft Sans Serif"/>
              </a:rPr>
              <a:t>системе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2000" y="957592"/>
            <a:ext cx="1282065" cy="675640"/>
            <a:chOff x="612000" y="957592"/>
            <a:chExt cx="1282065" cy="67564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0" y="957592"/>
              <a:ext cx="619201" cy="6750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394" y="957592"/>
              <a:ext cx="619201" cy="67501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38386" y="956005"/>
            <a:ext cx="1370330" cy="682625"/>
            <a:chOff x="2838386" y="956005"/>
            <a:chExt cx="1370330" cy="68262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8386" y="957592"/>
              <a:ext cx="619201" cy="6806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7427" y="957592"/>
              <a:ext cx="709383" cy="5893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97427" y="957592"/>
              <a:ext cx="709930" cy="591820"/>
            </a:xfrm>
            <a:custGeom>
              <a:avLst/>
              <a:gdLst/>
              <a:ahLst/>
              <a:cxnLst/>
              <a:rect l="l" t="t" r="r" b="b"/>
              <a:pathLst>
                <a:path w="709929" h="591819">
                  <a:moveTo>
                    <a:pt x="709383" y="0"/>
                  </a:moveTo>
                  <a:lnTo>
                    <a:pt x="0" y="0"/>
                  </a:lnTo>
                  <a:lnTo>
                    <a:pt x="0" y="591527"/>
                  </a:lnTo>
                  <a:lnTo>
                    <a:pt x="709383" y="591527"/>
                  </a:lnTo>
                  <a:lnTo>
                    <a:pt x="70938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837700" y="2071585"/>
            <a:ext cx="2130425" cy="1456690"/>
            <a:chOff x="2837700" y="2071585"/>
            <a:chExt cx="2130425" cy="145669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8386" y="2071585"/>
              <a:ext cx="619201" cy="5656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9288" y="2842209"/>
              <a:ext cx="806818" cy="6842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839288" y="2841993"/>
              <a:ext cx="807085" cy="684530"/>
            </a:xfrm>
            <a:custGeom>
              <a:avLst/>
              <a:gdLst/>
              <a:ahLst/>
              <a:cxnLst/>
              <a:rect l="l" t="t" r="r" b="b"/>
              <a:pathLst>
                <a:path w="807085" h="684529">
                  <a:moveTo>
                    <a:pt x="806818" y="0"/>
                  </a:moveTo>
                  <a:lnTo>
                    <a:pt x="0" y="0"/>
                  </a:lnTo>
                  <a:lnTo>
                    <a:pt x="0" y="684428"/>
                  </a:lnTo>
                  <a:lnTo>
                    <a:pt x="806818" y="684428"/>
                  </a:lnTo>
                  <a:lnTo>
                    <a:pt x="806818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034" y="2098078"/>
              <a:ext cx="853376" cy="8451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2780" y="2098078"/>
              <a:ext cx="854075" cy="845185"/>
            </a:xfrm>
            <a:custGeom>
              <a:avLst/>
              <a:gdLst/>
              <a:ahLst/>
              <a:cxnLst/>
              <a:rect l="l" t="t" r="r" b="b"/>
              <a:pathLst>
                <a:path w="854075" h="845185">
                  <a:moveTo>
                    <a:pt x="853630" y="0"/>
                  </a:moveTo>
                  <a:lnTo>
                    <a:pt x="0" y="0"/>
                  </a:lnTo>
                  <a:lnTo>
                    <a:pt x="0" y="845134"/>
                  </a:lnTo>
                  <a:lnTo>
                    <a:pt x="853630" y="845134"/>
                  </a:lnTo>
                  <a:lnTo>
                    <a:pt x="85363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51202" y="957592"/>
            <a:ext cx="793800" cy="54093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10412" y="1862988"/>
            <a:ext cx="777240" cy="1477645"/>
            <a:chOff x="610412" y="1862988"/>
            <a:chExt cx="777240" cy="147764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000" y="1862988"/>
              <a:ext cx="772668" cy="6516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000" y="2680195"/>
              <a:ext cx="772185" cy="6587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12000" y="2680195"/>
              <a:ext cx="774065" cy="659130"/>
            </a:xfrm>
            <a:custGeom>
              <a:avLst/>
              <a:gdLst/>
              <a:ahLst/>
              <a:cxnLst/>
              <a:rect l="l" t="t" r="r" b="b"/>
              <a:pathLst>
                <a:path w="774065" h="659129">
                  <a:moveTo>
                    <a:pt x="774001" y="0"/>
                  </a:moveTo>
                  <a:lnTo>
                    <a:pt x="0" y="0"/>
                  </a:lnTo>
                  <a:lnTo>
                    <a:pt x="0" y="658799"/>
                  </a:lnTo>
                  <a:lnTo>
                    <a:pt x="774001" y="658799"/>
                  </a:lnTo>
                  <a:lnTo>
                    <a:pt x="77400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27162" y="1605724"/>
            <a:ext cx="589280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500"/>
              </a:lnSpc>
              <a:spcBef>
                <a:spcPts val="200"/>
              </a:spcBef>
            </a:pP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Закрепить</a:t>
            </a:r>
            <a:r>
              <a:rPr sz="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пакет</a:t>
            </a:r>
            <a:r>
              <a:rPr sz="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500" spc="-60" dirty="0">
                <a:solidFill>
                  <a:srgbClr val="231F20"/>
                </a:solidFill>
                <a:latin typeface="Trebuchet MS"/>
                <a:cs typeface="Trebuchet MS"/>
              </a:rPr>
              <a:t> раство-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ром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помощью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карабина,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пуговицы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булавки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34956" y="1616519"/>
            <a:ext cx="648335" cy="444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250"/>
              </a:spcBef>
            </a:pP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Перед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введением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иглы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(если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используется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катетер)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5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иммобили-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зировать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локтевой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сустав.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Наложить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жгут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плечо.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Обработать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место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65" dirty="0">
                <a:solidFill>
                  <a:srgbClr val="231F20"/>
                </a:solidFill>
                <a:latin typeface="Trebuchet MS"/>
                <a:cs typeface="Trebuchet MS"/>
              </a:rPr>
              <a:t>инъекции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спиртовой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салфеткой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0095" y="3375596"/>
            <a:ext cx="1076960" cy="1651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Отрегулировать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колесиком</a:t>
            </a: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скорость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капельного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раствора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Trebuchet MS"/>
                <a:cs typeface="Trebuchet MS"/>
              </a:rPr>
              <a:t>40-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60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минуту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0493" y="2927286"/>
            <a:ext cx="600710" cy="3810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550"/>
              </a:lnSpc>
              <a:spcBef>
                <a:spcPts val="160"/>
              </a:spcBef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Прикрепить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канюлю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иглы,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узел</a:t>
            </a:r>
            <a:r>
              <a:rPr sz="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дополнительных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инъекций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трубочку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капельной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системы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коже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лейкопластырем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26304" y="923734"/>
            <a:ext cx="728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Ввести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иглу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кожу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срезом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верху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под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углом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более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30°.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попадании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вену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канюли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иглы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появится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кровь.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Часто</a:t>
            </a:r>
            <a:endParaRPr sz="500">
              <a:latin typeface="Trebuchet MS"/>
              <a:cs typeface="Trebuchet MS"/>
            </a:endParaRPr>
          </a:p>
          <a:p>
            <a:pPr marL="12700" marR="33655">
              <a:lnSpc>
                <a:spcPct val="100000"/>
              </a:lnSpc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первые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минуты</a:t>
            </a:r>
            <a:r>
              <a:rPr sz="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развития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травматического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шока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65" dirty="0">
                <a:solidFill>
                  <a:srgbClr val="231F20"/>
                </a:solidFill>
                <a:latin typeface="Trebuchet MS"/>
                <a:cs typeface="Trebuchet MS"/>
              </a:rPr>
              <a:t>вены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течет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ярко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алая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кровь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(симптом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«алой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вены»)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03133" y="1607528"/>
            <a:ext cx="55499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Снять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жестяную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Trebuchet MS"/>
                <a:cs typeface="Trebuchet MS"/>
              </a:rPr>
              <a:t>крышку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55812" y="1671028"/>
            <a:ext cx="649605" cy="1651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7625">
              <a:lnSpc>
                <a:spcPts val="500"/>
              </a:lnSpc>
              <a:spcBef>
                <a:spcPts val="200"/>
              </a:spcBef>
            </a:pP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обработать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резиновую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пробку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спиртовой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салфеткой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3238" y="1482420"/>
            <a:ext cx="708660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500"/>
              </a:lnSpc>
              <a:spcBef>
                <a:spcPts val="200"/>
              </a:spcBef>
            </a:pP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Вскрыть</a:t>
            </a:r>
            <a:r>
              <a:rPr sz="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упаковку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одноразовой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системы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капельного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растворов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913" y="2487726"/>
            <a:ext cx="7645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Проткнуть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перфоратором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Trebuchet MS"/>
                <a:cs typeface="Trebuchet MS"/>
              </a:rPr>
              <a:t>резино-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5010" y="2551226"/>
            <a:ext cx="119570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вую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пробку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пакета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Trebuchet MS"/>
                <a:cs typeface="Trebuchet MS"/>
              </a:rPr>
              <a:t>раствором</a:t>
            </a:r>
            <a:r>
              <a:rPr sz="500" spc="4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b="1" spc="-89" baseline="20833" dirty="0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sz="600" b="1" spc="-37" baseline="20833" dirty="0">
                <a:solidFill>
                  <a:srgbClr val="231F20"/>
                </a:solidFill>
                <a:latin typeface="Trebuchet MS"/>
                <a:cs typeface="Trebuchet MS"/>
              </a:rPr>
              <a:t>внутривенных</a:t>
            </a:r>
            <a:endParaRPr sz="600" baseline="20833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9299" y="3316147"/>
            <a:ext cx="1466215" cy="4311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Максимально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открыть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колесико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регулятора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заполнить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систему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раствором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полного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вытеснения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пузырьков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воздуха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65" dirty="0">
                <a:solidFill>
                  <a:srgbClr val="231F20"/>
                </a:solidFill>
                <a:latin typeface="Trebuchet MS"/>
                <a:cs typeface="Trebuchet MS"/>
              </a:rPr>
              <a:t>системы.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удаления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пузырьков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Trebuchet MS"/>
                <a:cs typeface="Trebuchet MS"/>
              </a:rPr>
              <a:t>закрыть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капельницу</a:t>
            </a:r>
            <a:endParaRPr sz="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68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7126" y="1746719"/>
            <a:ext cx="2024380" cy="1591945"/>
            <a:chOff x="627126" y="1746719"/>
            <a:chExt cx="2024380" cy="1591945"/>
          </a:xfrm>
        </p:grpSpPr>
        <p:sp>
          <p:nvSpPr>
            <p:cNvPr id="44" name="object 44"/>
            <p:cNvSpPr/>
            <p:nvPr/>
          </p:nvSpPr>
          <p:spPr>
            <a:xfrm>
              <a:off x="1296847" y="2928607"/>
              <a:ext cx="377190" cy="128905"/>
            </a:xfrm>
            <a:custGeom>
              <a:avLst/>
              <a:gdLst/>
              <a:ahLst/>
              <a:cxnLst/>
              <a:rect l="l" t="t" r="r" b="b"/>
              <a:pathLst>
                <a:path w="377189" h="128905">
                  <a:moveTo>
                    <a:pt x="377151" y="0"/>
                  </a:moveTo>
                  <a:lnTo>
                    <a:pt x="0" y="12876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1201" y="3020352"/>
              <a:ext cx="95250" cy="61594"/>
            </a:xfrm>
            <a:custGeom>
              <a:avLst/>
              <a:gdLst/>
              <a:ahLst/>
              <a:cxnLst/>
              <a:rect l="l" t="t" r="r" b="b"/>
              <a:pathLst>
                <a:path w="95250" h="61594">
                  <a:moveTo>
                    <a:pt x="73799" y="0"/>
                  </a:moveTo>
                  <a:lnTo>
                    <a:pt x="0" y="59448"/>
                  </a:lnTo>
                  <a:lnTo>
                    <a:pt x="94754" y="61328"/>
                  </a:lnTo>
                  <a:lnTo>
                    <a:pt x="78053" y="46696"/>
                  </a:lnTo>
                  <a:lnTo>
                    <a:pt x="70304" y="35431"/>
                  </a:lnTo>
                  <a:lnTo>
                    <a:pt x="69540" y="21782"/>
                  </a:lnTo>
                  <a:lnTo>
                    <a:pt x="7379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571" y="2776969"/>
              <a:ext cx="342849" cy="55849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47571" y="2776969"/>
              <a:ext cx="342900" cy="558800"/>
            </a:xfrm>
            <a:custGeom>
              <a:avLst/>
              <a:gdLst/>
              <a:ahLst/>
              <a:cxnLst/>
              <a:rect l="l" t="t" r="r" b="b"/>
              <a:pathLst>
                <a:path w="342900" h="558800">
                  <a:moveTo>
                    <a:pt x="171424" y="558495"/>
                  </a:moveTo>
                  <a:lnTo>
                    <a:pt x="238152" y="536549"/>
                  </a:lnTo>
                  <a:lnTo>
                    <a:pt x="267271" y="510801"/>
                  </a:lnTo>
                  <a:lnTo>
                    <a:pt x="292641" y="476700"/>
                  </a:lnTo>
                  <a:lnTo>
                    <a:pt x="313573" y="435370"/>
                  </a:lnTo>
                  <a:lnTo>
                    <a:pt x="329378" y="387934"/>
                  </a:lnTo>
                  <a:lnTo>
                    <a:pt x="339366" y="335514"/>
                  </a:lnTo>
                  <a:lnTo>
                    <a:pt x="342849" y="279234"/>
                  </a:lnTo>
                  <a:lnTo>
                    <a:pt x="339366" y="222959"/>
                  </a:lnTo>
                  <a:lnTo>
                    <a:pt x="329378" y="170544"/>
                  </a:lnTo>
                  <a:lnTo>
                    <a:pt x="313573" y="123112"/>
                  </a:lnTo>
                  <a:lnTo>
                    <a:pt x="292641" y="81786"/>
                  </a:lnTo>
                  <a:lnTo>
                    <a:pt x="267271" y="47689"/>
                  </a:lnTo>
                  <a:lnTo>
                    <a:pt x="238152" y="21943"/>
                  </a:lnTo>
                  <a:lnTo>
                    <a:pt x="171424" y="0"/>
                  </a:lnTo>
                  <a:lnTo>
                    <a:pt x="136879" y="5673"/>
                  </a:lnTo>
                  <a:lnTo>
                    <a:pt x="75583" y="47689"/>
                  </a:lnTo>
                  <a:lnTo>
                    <a:pt x="50212" y="81786"/>
                  </a:lnTo>
                  <a:lnTo>
                    <a:pt x="29279" y="123112"/>
                  </a:lnTo>
                  <a:lnTo>
                    <a:pt x="13472" y="170544"/>
                  </a:lnTo>
                  <a:lnTo>
                    <a:pt x="3483" y="222959"/>
                  </a:lnTo>
                  <a:lnTo>
                    <a:pt x="0" y="279234"/>
                  </a:lnTo>
                  <a:lnTo>
                    <a:pt x="3483" y="335514"/>
                  </a:lnTo>
                  <a:lnTo>
                    <a:pt x="13472" y="387934"/>
                  </a:lnTo>
                  <a:lnTo>
                    <a:pt x="29279" y="435370"/>
                  </a:lnTo>
                  <a:lnTo>
                    <a:pt x="50212" y="476700"/>
                  </a:lnTo>
                  <a:lnTo>
                    <a:pt x="75583" y="510801"/>
                  </a:lnTo>
                  <a:lnTo>
                    <a:pt x="104702" y="536549"/>
                  </a:lnTo>
                  <a:lnTo>
                    <a:pt x="171424" y="558495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7190" y="1746719"/>
              <a:ext cx="124853" cy="9676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9027" y="2016544"/>
              <a:ext cx="171856" cy="854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238476" y="2249271"/>
              <a:ext cx="97155" cy="30480"/>
            </a:xfrm>
            <a:custGeom>
              <a:avLst/>
              <a:gdLst/>
              <a:ahLst/>
              <a:cxnLst/>
              <a:rect l="l" t="t" r="r" b="b"/>
              <a:pathLst>
                <a:path w="97155" h="30480">
                  <a:moveTo>
                    <a:pt x="0" y="0"/>
                  </a:moveTo>
                  <a:lnTo>
                    <a:pt x="96799" y="30276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07590" y="2248179"/>
              <a:ext cx="77470" cy="50800"/>
            </a:xfrm>
            <a:custGeom>
              <a:avLst/>
              <a:gdLst/>
              <a:ahLst/>
              <a:cxnLst/>
              <a:rect l="l" t="t" r="r" b="b"/>
              <a:pathLst>
                <a:path w="77469" h="50800">
                  <a:moveTo>
                    <a:pt x="15748" y="0"/>
                  </a:moveTo>
                  <a:lnTo>
                    <a:pt x="22217" y="18431"/>
                  </a:lnTo>
                  <a:lnTo>
                    <a:pt x="22733" y="29821"/>
                  </a:lnTo>
                  <a:lnTo>
                    <a:pt x="15819" y="38888"/>
                  </a:lnTo>
                  <a:lnTo>
                    <a:pt x="0" y="50355"/>
                  </a:lnTo>
                  <a:lnTo>
                    <a:pt x="77050" y="46824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92020" y="2568676"/>
              <a:ext cx="129895" cy="11188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12874" y="2658592"/>
              <a:ext cx="67310" cy="31115"/>
            </a:xfrm>
            <a:custGeom>
              <a:avLst/>
              <a:gdLst/>
              <a:ahLst/>
              <a:cxnLst/>
              <a:rect l="l" t="t" r="r" b="b"/>
              <a:pathLst>
                <a:path w="67310" h="31114">
                  <a:moveTo>
                    <a:pt x="0" y="0"/>
                  </a:moveTo>
                  <a:lnTo>
                    <a:pt x="66751" y="30632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9767" y="2656598"/>
              <a:ext cx="77470" cy="54610"/>
            </a:xfrm>
            <a:custGeom>
              <a:avLst/>
              <a:gdLst/>
              <a:ahLst/>
              <a:cxnLst/>
              <a:rect l="l" t="t" r="r" b="b"/>
              <a:pathLst>
                <a:path w="77469" h="54610">
                  <a:moveTo>
                    <a:pt x="21996" y="0"/>
                  </a:moveTo>
                  <a:lnTo>
                    <a:pt x="26074" y="19101"/>
                  </a:lnTo>
                  <a:lnTo>
                    <a:pt x="25142" y="30462"/>
                  </a:lnTo>
                  <a:lnTo>
                    <a:pt x="17138" y="38578"/>
                  </a:lnTo>
                  <a:lnTo>
                    <a:pt x="0" y="47942"/>
                  </a:lnTo>
                  <a:lnTo>
                    <a:pt x="76873" y="54190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192" y="1880641"/>
              <a:ext cx="96481" cy="9648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126" y="2698203"/>
              <a:ext cx="96481" cy="9648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603599" y="2465997"/>
            <a:ext cx="644525" cy="849630"/>
            <a:chOff x="3603599" y="2465997"/>
            <a:chExt cx="644525" cy="849630"/>
          </a:xfrm>
        </p:grpSpPr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6774" y="2469172"/>
              <a:ext cx="638048" cy="84325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606774" y="2469172"/>
              <a:ext cx="638175" cy="843280"/>
            </a:xfrm>
            <a:custGeom>
              <a:avLst/>
              <a:gdLst/>
              <a:ahLst/>
              <a:cxnLst/>
              <a:rect l="l" t="t" r="r" b="b"/>
              <a:pathLst>
                <a:path w="638175" h="843279">
                  <a:moveTo>
                    <a:pt x="319024" y="843254"/>
                  </a:moveTo>
                  <a:lnTo>
                    <a:pt x="359043" y="839969"/>
                  </a:lnTo>
                  <a:lnTo>
                    <a:pt x="397578" y="830377"/>
                  </a:lnTo>
                  <a:lnTo>
                    <a:pt x="434331" y="814873"/>
                  </a:lnTo>
                  <a:lnTo>
                    <a:pt x="469002" y="793853"/>
                  </a:lnTo>
                  <a:lnTo>
                    <a:pt x="501292" y="767711"/>
                  </a:lnTo>
                  <a:lnTo>
                    <a:pt x="530903" y="736844"/>
                  </a:lnTo>
                  <a:lnTo>
                    <a:pt x="557536" y="701645"/>
                  </a:lnTo>
                  <a:lnTo>
                    <a:pt x="580891" y="662510"/>
                  </a:lnTo>
                  <a:lnTo>
                    <a:pt x="600670" y="619834"/>
                  </a:lnTo>
                  <a:lnTo>
                    <a:pt x="616574" y="574013"/>
                  </a:lnTo>
                  <a:lnTo>
                    <a:pt x="628305" y="525441"/>
                  </a:lnTo>
                  <a:lnTo>
                    <a:pt x="635562" y="474514"/>
                  </a:lnTo>
                  <a:lnTo>
                    <a:pt x="638048" y="421627"/>
                  </a:lnTo>
                  <a:lnTo>
                    <a:pt x="635562" y="368740"/>
                  </a:lnTo>
                  <a:lnTo>
                    <a:pt x="628305" y="317812"/>
                  </a:lnTo>
                  <a:lnTo>
                    <a:pt x="616574" y="269241"/>
                  </a:lnTo>
                  <a:lnTo>
                    <a:pt x="600670" y="223419"/>
                  </a:lnTo>
                  <a:lnTo>
                    <a:pt x="580891" y="180744"/>
                  </a:lnTo>
                  <a:lnTo>
                    <a:pt x="557536" y="141609"/>
                  </a:lnTo>
                  <a:lnTo>
                    <a:pt x="530903" y="106410"/>
                  </a:lnTo>
                  <a:lnTo>
                    <a:pt x="501292" y="75542"/>
                  </a:lnTo>
                  <a:lnTo>
                    <a:pt x="469002" y="49400"/>
                  </a:lnTo>
                  <a:lnTo>
                    <a:pt x="434331" y="28380"/>
                  </a:lnTo>
                  <a:lnTo>
                    <a:pt x="397578" y="12877"/>
                  </a:lnTo>
                  <a:lnTo>
                    <a:pt x="359043" y="3285"/>
                  </a:lnTo>
                  <a:lnTo>
                    <a:pt x="319024" y="0"/>
                  </a:lnTo>
                  <a:lnTo>
                    <a:pt x="279007" y="3285"/>
                  </a:lnTo>
                  <a:lnTo>
                    <a:pt x="240473" y="12877"/>
                  </a:lnTo>
                  <a:lnTo>
                    <a:pt x="203721" y="28380"/>
                  </a:lnTo>
                  <a:lnTo>
                    <a:pt x="169051" y="49400"/>
                  </a:lnTo>
                  <a:lnTo>
                    <a:pt x="136760" y="75542"/>
                  </a:lnTo>
                  <a:lnTo>
                    <a:pt x="107149" y="106410"/>
                  </a:lnTo>
                  <a:lnTo>
                    <a:pt x="80516" y="141609"/>
                  </a:lnTo>
                  <a:lnTo>
                    <a:pt x="57159" y="180744"/>
                  </a:lnTo>
                  <a:lnTo>
                    <a:pt x="37379" y="223419"/>
                  </a:lnTo>
                  <a:lnTo>
                    <a:pt x="21474" y="269241"/>
                  </a:lnTo>
                  <a:lnTo>
                    <a:pt x="9743" y="317812"/>
                  </a:lnTo>
                  <a:lnTo>
                    <a:pt x="2485" y="368740"/>
                  </a:lnTo>
                  <a:lnTo>
                    <a:pt x="0" y="421627"/>
                  </a:lnTo>
                  <a:lnTo>
                    <a:pt x="2485" y="474514"/>
                  </a:lnTo>
                  <a:lnTo>
                    <a:pt x="9743" y="525441"/>
                  </a:lnTo>
                  <a:lnTo>
                    <a:pt x="21474" y="574013"/>
                  </a:lnTo>
                  <a:lnTo>
                    <a:pt x="37379" y="619834"/>
                  </a:lnTo>
                  <a:lnTo>
                    <a:pt x="57159" y="662510"/>
                  </a:lnTo>
                  <a:lnTo>
                    <a:pt x="80516" y="701645"/>
                  </a:lnTo>
                  <a:lnTo>
                    <a:pt x="107149" y="736844"/>
                  </a:lnTo>
                  <a:lnTo>
                    <a:pt x="136760" y="767711"/>
                  </a:lnTo>
                  <a:lnTo>
                    <a:pt x="169051" y="793853"/>
                  </a:lnTo>
                  <a:lnTo>
                    <a:pt x="203721" y="814873"/>
                  </a:lnTo>
                  <a:lnTo>
                    <a:pt x="240473" y="830377"/>
                  </a:lnTo>
                  <a:lnTo>
                    <a:pt x="279007" y="839969"/>
                  </a:lnTo>
                  <a:lnTo>
                    <a:pt x="319024" y="843254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23728" y="2836786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12420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97198" y="2784602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39" h="73025">
                  <a:moveTo>
                    <a:pt x="26530" y="0"/>
                  </a:moveTo>
                  <a:lnTo>
                    <a:pt x="0" y="72910"/>
                  </a:lnTo>
                  <a:lnTo>
                    <a:pt x="26530" y="52184"/>
                  </a:lnTo>
                  <a:lnTo>
                    <a:pt x="53073" y="72910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23728" y="3020390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419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97198" y="3104083"/>
              <a:ext cx="53340" cy="73025"/>
            </a:xfrm>
            <a:custGeom>
              <a:avLst/>
              <a:gdLst/>
              <a:ahLst/>
              <a:cxnLst/>
              <a:rect l="l" t="t" r="r" b="b"/>
              <a:pathLst>
                <a:path w="53339" h="73025">
                  <a:moveTo>
                    <a:pt x="53073" y="0"/>
                  </a:moveTo>
                  <a:lnTo>
                    <a:pt x="26530" y="20726"/>
                  </a:lnTo>
                  <a:lnTo>
                    <a:pt x="0" y="0"/>
                  </a:lnTo>
                  <a:lnTo>
                    <a:pt x="26530" y="72910"/>
                  </a:lnTo>
                  <a:lnTo>
                    <a:pt x="530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871290" y="1655495"/>
            <a:ext cx="1077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ED1B2E"/>
                </a:solidFill>
                <a:latin typeface="Arial Black"/>
                <a:cs typeface="Arial Black"/>
              </a:rPr>
              <a:t>Норматив:</a:t>
            </a:r>
            <a:endParaRPr sz="500">
              <a:latin typeface="Arial Black"/>
              <a:cs typeface="Arial Black"/>
            </a:endParaRPr>
          </a:p>
          <a:p>
            <a:pPr marL="102235" marR="93345" indent="38735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Время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монтажа</a:t>
            </a:r>
            <a:r>
              <a:rPr sz="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системы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подсоединения</a:t>
            </a:r>
            <a:r>
              <a:rPr sz="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ее</a:t>
            </a:r>
            <a:r>
              <a:rPr sz="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вене</a:t>
            </a:r>
            <a:endParaRPr sz="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должно</a:t>
            </a:r>
            <a:r>
              <a:rPr sz="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превышать</a:t>
            </a:r>
            <a:r>
              <a:rPr sz="5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10" dirty="0">
                <a:solidFill>
                  <a:srgbClr val="ED1B2E"/>
                </a:solidFill>
                <a:latin typeface="Microsoft Sans Serif"/>
                <a:cs typeface="Microsoft Sans Serif"/>
              </a:rPr>
              <a:t>2-х</a:t>
            </a:r>
            <a:r>
              <a:rPr sz="500" spc="90" dirty="0">
                <a:solidFill>
                  <a:srgbClr val="ED1B2E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ED1B2E"/>
                </a:solidFill>
                <a:latin typeface="Microsoft Sans Serif"/>
                <a:cs typeface="Microsoft Sans Serif"/>
              </a:rPr>
              <a:t>минут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856242" y="972705"/>
            <a:ext cx="2112010" cy="1070610"/>
            <a:chOff x="2856242" y="972705"/>
            <a:chExt cx="2112010" cy="1070610"/>
          </a:xfrm>
        </p:grpSpPr>
        <p:sp>
          <p:nvSpPr>
            <p:cNvPr id="66" name="object 66"/>
            <p:cNvSpPr/>
            <p:nvPr/>
          </p:nvSpPr>
          <p:spPr>
            <a:xfrm>
              <a:off x="3858463" y="1629956"/>
              <a:ext cx="1103630" cy="407034"/>
            </a:xfrm>
            <a:custGeom>
              <a:avLst/>
              <a:gdLst/>
              <a:ahLst/>
              <a:cxnLst/>
              <a:rect l="l" t="t" r="r" b="b"/>
              <a:pathLst>
                <a:path w="1103629" h="407035">
                  <a:moveTo>
                    <a:pt x="36004" y="0"/>
                  </a:moveTo>
                  <a:lnTo>
                    <a:pt x="21993" y="2828"/>
                  </a:lnTo>
                  <a:lnTo>
                    <a:pt x="10548" y="10542"/>
                  </a:lnTo>
                  <a:lnTo>
                    <a:pt x="2830" y="21983"/>
                  </a:lnTo>
                  <a:lnTo>
                    <a:pt x="0" y="35991"/>
                  </a:lnTo>
                  <a:lnTo>
                    <a:pt x="0" y="370687"/>
                  </a:lnTo>
                  <a:lnTo>
                    <a:pt x="2830" y="384703"/>
                  </a:lnTo>
                  <a:lnTo>
                    <a:pt x="10548" y="396147"/>
                  </a:lnTo>
                  <a:lnTo>
                    <a:pt x="21993" y="403863"/>
                  </a:lnTo>
                  <a:lnTo>
                    <a:pt x="36004" y="406692"/>
                  </a:lnTo>
                  <a:lnTo>
                    <a:pt x="1067180" y="406692"/>
                  </a:lnTo>
                  <a:lnTo>
                    <a:pt x="1081197" y="403863"/>
                  </a:lnTo>
                  <a:lnTo>
                    <a:pt x="1092641" y="396147"/>
                  </a:lnTo>
                  <a:lnTo>
                    <a:pt x="1100356" y="384703"/>
                  </a:lnTo>
                  <a:lnTo>
                    <a:pt x="1103185" y="370687"/>
                  </a:lnTo>
                  <a:lnTo>
                    <a:pt x="1103185" y="35991"/>
                  </a:lnTo>
                  <a:lnTo>
                    <a:pt x="1100356" y="21983"/>
                  </a:lnTo>
                  <a:lnTo>
                    <a:pt x="1092641" y="10542"/>
                  </a:lnTo>
                  <a:lnTo>
                    <a:pt x="1081197" y="2828"/>
                  </a:lnTo>
                  <a:lnTo>
                    <a:pt x="1067180" y="0"/>
                  </a:lnTo>
                  <a:lnTo>
                    <a:pt x="36004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242" y="972705"/>
              <a:ext cx="96481" cy="96481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3693502" y="2569895"/>
            <a:ext cx="280670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Увеличение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скорости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78072" y="3024098"/>
            <a:ext cx="302895" cy="228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spc="-85" dirty="0">
                <a:solidFill>
                  <a:srgbClr val="231F20"/>
                </a:solidFill>
                <a:latin typeface="Trebuchet MS"/>
                <a:cs typeface="Trebuchet MS"/>
              </a:rPr>
              <a:t>Уменьшение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скорости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введения</a:t>
            </a:r>
            <a:endParaRPr sz="500">
              <a:latin typeface="Trebuchet MS"/>
              <a:cs typeface="Trebuchet MS"/>
            </a:endParaRPr>
          </a:p>
        </p:txBody>
      </p:sp>
      <p:pic>
        <p:nvPicPr>
          <p:cNvPr id="70" name="object 7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73516" y="983157"/>
            <a:ext cx="96481" cy="96481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631444" y="980998"/>
            <a:ext cx="766445" cy="99060"/>
            <a:chOff x="631444" y="980998"/>
            <a:chExt cx="766445" cy="99060"/>
          </a:xfrm>
        </p:grpSpPr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01394" y="983157"/>
              <a:ext cx="96481" cy="9648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1444" y="980998"/>
              <a:ext cx="96469" cy="96481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612000" y="957592"/>
            <a:ext cx="619760" cy="675640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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38386" y="957592"/>
            <a:ext cx="619760" cy="680720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</a:t>
            </a:r>
            <a:endParaRPr sz="1200">
              <a:latin typeface="Wingdings"/>
              <a:cs typeface="Wingding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17925" y="970407"/>
            <a:ext cx="96469" cy="96481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3485781" y="908411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</a:t>
            </a:r>
            <a:endParaRPr sz="1200">
              <a:latin typeface="Wingdings"/>
              <a:cs typeface="Wingdings"/>
            </a:endParaRPr>
          </a:p>
        </p:txBody>
      </p:sp>
      <p:pic>
        <p:nvPicPr>
          <p:cNvPr id="78" name="object 7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56242" y="2104415"/>
            <a:ext cx="96481" cy="96481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2838386" y="2071585"/>
            <a:ext cx="619760" cy="565785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</a:t>
            </a:r>
            <a:endParaRPr sz="1200">
              <a:latin typeface="Wingdings"/>
              <a:cs typeface="Wingdings"/>
            </a:endParaRPr>
          </a:p>
        </p:txBody>
      </p:sp>
      <p:pic>
        <p:nvPicPr>
          <p:cNvPr id="80" name="object 8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66135" y="2853359"/>
            <a:ext cx="96481" cy="96481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2833432" y="2614917"/>
            <a:ext cx="629920" cy="3848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500"/>
              </a:lnSpc>
              <a:spcBef>
                <a:spcPts val="200"/>
              </a:spcBef>
            </a:pP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Распустить</a:t>
            </a:r>
            <a:r>
              <a:rPr sz="5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Trebuchet MS"/>
                <a:cs typeface="Trebuchet MS"/>
              </a:rPr>
              <a:t>жгут.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Подсоединить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Trebuchet MS"/>
                <a:cs typeface="Trebuchet MS"/>
              </a:rPr>
              <a:t>игле</a:t>
            </a:r>
            <a:r>
              <a:rPr sz="5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90" dirty="0">
                <a:solidFill>
                  <a:srgbClr val="231F20"/>
                </a:solidFill>
                <a:latin typeface="Trebuchet MS"/>
                <a:cs typeface="Trebuchet MS"/>
              </a:rPr>
              <a:t>канюлю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Trebuchet MS"/>
                <a:cs typeface="Trebuchet MS"/>
              </a:rPr>
              <a:t>капельной</a:t>
            </a:r>
            <a:r>
              <a:rPr sz="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системы</a:t>
            </a:r>
            <a:endParaRPr sz="500">
              <a:latin typeface="Trebuchet MS"/>
              <a:cs typeface="Trebuchet MS"/>
            </a:endParaRPr>
          </a:p>
          <a:p>
            <a:pPr marL="12700">
              <a:lnSpc>
                <a:spcPts val="1230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</a:t>
            </a:r>
            <a:endParaRPr sz="1200">
              <a:latin typeface="Wingdings"/>
              <a:cs typeface="Wingdings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33519" y="2114283"/>
            <a:ext cx="96481" cy="9646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4101376" y="2052282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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74394" y="957592"/>
            <a:ext cx="619760" cy="675640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1235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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51202" y="957592"/>
            <a:ext cx="794385" cy="542290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ts val="1235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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2000" y="1862988"/>
            <a:ext cx="774065" cy="652145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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5703" y="263566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CF00"/>
                </a:solidFill>
                <a:latin typeface="Wingdings"/>
                <a:cs typeface="Wingdings"/>
              </a:rPr>
              <a:t></a:t>
            </a:r>
            <a:endParaRPr sz="1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69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299" y="570230"/>
            <a:ext cx="4381500" cy="13639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800" spc="-100" dirty="0">
                <a:solidFill>
                  <a:srgbClr val="ED1B2E"/>
                </a:solidFill>
                <a:latin typeface="Arial Black"/>
                <a:cs typeface="Arial Black"/>
              </a:rPr>
              <a:t>ГЕМОСТАТИЧЕСКИЙ</a:t>
            </a:r>
            <a:r>
              <a:rPr sz="800" spc="1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ED1B2E"/>
                </a:solidFill>
                <a:latin typeface="Arial Black"/>
                <a:cs typeface="Arial Black"/>
              </a:rPr>
              <a:t>ПРЕПАРАТ</a:t>
            </a:r>
            <a:endParaRPr sz="800">
              <a:latin typeface="Arial Black"/>
              <a:cs typeface="Arial Black"/>
            </a:endParaRPr>
          </a:p>
          <a:p>
            <a:pPr marL="12700" marR="5080">
              <a:lnSpc>
                <a:spcPct val="120400"/>
              </a:lnSpc>
              <a:spcBef>
                <a:spcPts val="30"/>
              </a:spcBef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подозрениях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внутреннее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внутривенное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введение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транексамо-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вой</a:t>
            </a:r>
            <a:r>
              <a:rPr sz="9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или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аминокапроновой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кислоты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учитывать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следующие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Trebuchet MS"/>
                <a:cs typeface="Trebuchet MS"/>
              </a:rPr>
              <a:t>недостатки</a:t>
            </a:r>
            <a:r>
              <a:rPr sz="90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инфузионной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терапии:</a:t>
            </a:r>
            <a:endParaRPr sz="900">
              <a:latin typeface="Trebuchet MS"/>
              <a:cs typeface="Trebuchet MS"/>
            </a:endParaRPr>
          </a:p>
          <a:p>
            <a:pPr marL="185420" marR="5080" indent="-173355">
              <a:lnSpc>
                <a:spcPct val="109800"/>
              </a:lnSpc>
              <a:spcBef>
                <a:spcPts val="30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</a:t>
            </a:r>
            <a:r>
              <a:rPr sz="1650" spc="202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Требует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заметного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запаса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растворов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переливания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каждого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тяжело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ранено-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го,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переноска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полевых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условиях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вызывает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существенные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сложности.</a:t>
            </a:r>
            <a:endParaRPr sz="900">
              <a:latin typeface="Trebuchet MS"/>
              <a:cs typeface="Trebuchet MS"/>
            </a:endParaRPr>
          </a:p>
          <a:p>
            <a:pPr marL="185420" marR="5080" indent="-173355">
              <a:lnSpc>
                <a:spcPts val="1250"/>
              </a:lnSpc>
              <a:spcBef>
                <a:spcPts val="15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</a:t>
            </a:r>
            <a:r>
              <a:rPr sz="1650" spc="292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Большинство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растворов,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этом,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мало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компенсируют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кровопотерю: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через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корот-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кое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время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они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лишь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переходят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ткани,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увеличивая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отёк.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895132"/>
            <a:ext cx="3359785" cy="1664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5420" marR="5080" indent="-173355" algn="just">
              <a:lnSpc>
                <a:spcPct val="112799"/>
              </a:lnSpc>
              <a:spcBef>
                <a:spcPts val="90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</a:t>
            </a:r>
            <a:r>
              <a:rPr sz="1650" spc="15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Зимой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(и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большей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частью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осени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весны)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температура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раство-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ров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слишком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низкая,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летом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повышенной.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другое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гибельно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тяжело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раненых.</a:t>
            </a:r>
            <a:endParaRPr sz="900">
              <a:latin typeface="Trebuchet MS"/>
              <a:cs typeface="Trebuchet MS"/>
            </a:endParaRPr>
          </a:p>
          <a:p>
            <a:pPr marL="185420" marR="5715" indent="-173355" algn="just">
              <a:lnSpc>
                <a:spcPts val="1250"/>
              </a:lnSpc>
              <a:spcBef>
                <a:spcPts val="15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</a:t>
            </a:r>
            <a:r>
              <a:rPr sz="1650" spc="157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Даже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хорошо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тренированных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людей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постановка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капельни-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цы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занимает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мало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времени,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особенности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условиях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сильной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кровопотери,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когда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вены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«спадаются».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тяжелора-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неных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распространённая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ситуация.</a:t>
            </a:r>
            <a:endParaRPr sz="900">
              <a:latin typeface="Trebuchet MS"/>
              <a:cs typeface="Trebuchet MS"/>
            </a:endParaRPr>
          </a:p>
          <a:p>
            <a:pPr marL="185420" marR="5715" indent="-173355" algn="just">
              <a:lnSpc>
                <a:spcPts val="1250"/>
              </a:lnSpc>
              <a:spcBef>
                <a:spcPts val="85"/>
              </a:spcBef>
            </a:pPr>
            <a:r>
              <a:rPr sz="1650" baseline="-5050" dirty="0">
                <a:solidFill>
                  <a:srgbClr val="00A650"/>
                </a:solidFill>
                <a:latin typeface="Wingdings"/>
                <a:cs typeface="Wingdings"/>
              </a:rPr>
              <a:t></a:t>
            </a:r>
            <a:r>
              <a:rPr sz="1650" spc="30" baseline="-5050" dirty="0">
                <a:solidFill>
                  <a:srgbClr val="00A65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Необходим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контроль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давления.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Переливание слишком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боль-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шого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количества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растворов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вызвать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возобновление</a:t>
            </a:r>
            <a:endParaRPr sz="900">
              <a:latin typeface="Trebuchet MS"/>
              <a:cs typeface="Trebuchet MS"/>
            </a:endParaRPr>
          </a:p>
          <a:p>
            <a:pPr marL="185420" algn="just">
              <a:lnSpc>
                <a:spcPct val="100000"/>
              </a:lnSpc>
              <a:spcBef>
                <a:spcPts val="150"/>
              </a:spcBef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внутреннего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кровотечения 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другие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осложнения.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5595" y="1936800"/>
            <a:ext cx="950594" cy="1591310"/>
          </a:xfrm>
          <a:custGeom>
            <a:avLst/>
            <a:gdLst/>
            <a:ahLst/>
            <a:cxnLst/>
            <a:rect l="l" t="t" r="r" b="b"/>
            <a:pathLst>
              <a:path w="950595" h="1591310">
                <a:moveTo>
                  <a:pt x="9143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555203"/>
                </a:lnTo>
                <a:lnTo>
                  <a:pt x="2828" y="1569212"/>
                </a:lnTo>
                <a:lnTo>
                  <a:pt x="10544" y="1580653"/>
                </a:lnTo>
                <a:lnTo>
                  <a:pt x="21988" y="1588366"/>
                </a:lnTo>
                <a:lnTo>
                  <a:pt x="36004" y="1591195"/>
                </a:lnTo>
                <a:lnTo>
                  <a:pt x="914399" y="1591195"/>
                </a:lnTo>
                <a:lnTo>
                  <a:pt x="928416" y="1588366"/>
                </a:lnTo>
                <a:lnTo>
                  <a:pt x="939860" y="1580653"/>
                </a:lnTo>
                <a:lnTo>
                  <a:pt x="947575" y="1569212"/>
                </a:lnTo>
                <a:lnTo>
                  <a:pt x="950404" y="1555203"/>
                </a:lnTo>
                <a:lnTo>
                  <a:pt x="950404" y="36004"/>
                </a:lnTo>
                <a:lnTo>
                  <a:pt x="947575" y="21988"/>
                </a:lnTo>
                <a:lnTo>
                  <a:pt x="939860" y="10544"/>
                </a:lnTo>
                <a:lnTo>
                  <a:pt x="928416" y="2828"/>
                </a:lnTo>
                <a:lnTo>
                  <a:pt x="914399" y="0"/>
                </a:lnTo>
                <a:close/>
              </a:path>
            </a:pathLst>
          </a:custGeom>
          <a:solidFill>
            <a:srgbClr val="D7E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84903" y="1971675"/>
            <a:ext cx="8324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sz="650" spc="-10" dirty="0">
                <a:solidFill>
                  <a:srgbClr val="ED1B2E"/>
                </a:solidFill>
                <a:latin typeface="Arial Black"/>
                <a:cs typeface="Arial Black"/>
              </a:rPr>
              <a:t>Вывод:</a:t>
            </a:r>
            <a:r>
              <a:rPr sz="650" dirty="0">
                <a:solidFill>
                  <a:srgbClr val="ED1B2E"/>
                </a:solidFill>
                <a:latin typeface="Arial Black"/>
                <a:cs typeface="Arial Black"/>
              </a:rPr>
              <a:t>	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лучшая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4907" y="2070735"/>
            <a:ext cx="8420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</a:t>
            </a:r>
            <a:r>
              <a:rPr sz="6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фузионная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терапия</a:t>
            </a:r>
            <a:r>
              <a:rPr sz="650" spc="4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4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650" spc="4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макси-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мально</a:t>
            </a:r>
            <a:r>
              <a:rPr sz="650" spc="405" dirty="0">
                <a:solidFill>
                  <a:srgbClr val="231F20"/>
                </a:solidFill>
                <a:latin typeface="Microsoft Sans Serif"/>
                <a:cs typeface="Microsoft Sans Serif"/>
              </a:rPr>
              <a:t> 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ранняя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остановка</a:t>
            </a:r>
            <a:r>
              <a:rPr sz="650" spc="17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кровот-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ечения</a:t>
            </a: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путём</a:t>
            </a:r>
            <a:r>
              <a:rPr sz="6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6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взаимопомощи.</a:t>
            </a:r>
            <a:r>
              <a:rPr sz="6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4907" y="2756527"/>
            <a:ext cx="8477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полевых</a:t>
            </a:r>
            <a:r>
              <a:rPr sz="650" spc="19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условиях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</a:t>
            </a:r>
            <a:r>
              <a:rPr sz="6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р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едотв</a:t>
            </a:r>
            <a:r>
              <a:rPr sz="6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р</a:t>
            </a:r>
            <a:r>
              <a:rPr sz="6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атить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кровопотерю</a:t>
            </a:r>
            <a:r>
              <a:rPr sz="65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 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го-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раздо</a:t>
            </a:r>
            <a:r>
              <a:rPr sz="650" spc="4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проще,</a:t>
            </a:r>
            <a:r>
              <a:rPr sz="650" spc="4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чем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потом</a:t>
            </a:r>
            <a:r>
              <a:rPr sz="65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пытаться</a:t>
            </a:r>
            <a:r>
              <a:rPr sz="65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её</a:t>
            </a:r>
            <a:r>
              <a:rPr sz="6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компенсировать.</a:t>
            </a:r>
            <a:endParaRPr sz="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70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300" y="548830"/>
            <a:ext cx="2639695" cy="2854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800" spc="-75" dirty="0">
                <a:solidFill>
                  <a:srgbClr val="ED1B2E"/>
                </a:solidFill>
                <a:latin typeface="Arial Black"/>
                <a:cs typeface="Arial Black"/>
              </a:rPr>
              <a:t>АЛГОРИТМ</a:t>
            </a:r>
            <a:r>
              <a:rPr sz="800" dirty="0">
                <a:solidFill>
                  <a:srgbClr val="ED1B2E"/>
                </a:solidFill>
                <a:latin typeface="Arial Black"/>
                <a:cs typeface="Arial Black"/>
              </a:rPr>
              <a:t> </a:t>
            </a:r>
            <a:r>
              <a:rPr sz="800" spc="-25" dirty="0">
                <a:solidFill>
                  <a:srgbClr val="ED1B2E"/>
                </a:solidFill>
                <a:latin typeface="Arial Black"/>
                <a:cs typeface="Arial Black"/>
              </a:rPr>
              <a:t>СЛР</a:t>
            </a:r>
            <a:endParaRPr sz="800">
              <a:latin typeface="Arial Black"/>
              <a:cs typeface="Arial Black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Убедитесь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дыхания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сердечной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де-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ятельности.</a:t>
            </a:r>
            <a:endParaRPr sz="900">
              <a:latin typeface="Trebuchet MS"/>
              <a:cs typeface="Trebuchet MS"/>
            </a:endParaRPr>
          </a:p>
          <a:p>
            <a:pPr marL="112395" marR="5715" indent="-100330" algn="just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Освободите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туловище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средств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бро-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незащиты.</a:t>
            </a:r>
            <a:endParaRPr sz="900">
              <a:latin typeface="Trebuchet MS"/>
              <a:cs typeface="Trebuchet MS"/>
            </a:endParaRPr>
          </a:p>
          <a:p>
            <a:pPr marL="113030" indent="-100330" algn="just">
              <a:lnSpc>
                <a:spcPct val="100000"/>
              </a:lnSpc>
              <a:spcBef>
                <a:spcPts val="785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Раненый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должен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лежать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твердой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поверхности.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7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Запрокиньте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голову,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под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шею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желательно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поло-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жить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валик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10-15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см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высотой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(часть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одежды).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Установите</a:t>
            </a:r>
            <a:r>
              <a:rPr sz="900" spc="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нижнюю</a:t>
            </a:r>
            <a:r>
              <a:rPr sz="900" spc="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треть</a:t>
            </a:r>
            <a:r>
              <a:rPr sz="9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ладони</a:t>
            </a:r>
            <a:r>
              <a:rPr sz="9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одной</a:t>
            </a:r>
            <a:r>
              <a:rPr sz="9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руки,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пальца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выше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мечевидного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отростка.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Второй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рукой,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взяв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замок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нижнюю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ладонь,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начни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прово-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дить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прямой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массаж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сердца.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 algn="just">
              <a:lnSpc>
                <a:spcPct val="120400"/>
              </a:lnSpc>
              <a:spcBef>
                <a:spcPts val="56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Частота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нажатий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грудную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клетку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1.5–2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секун-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ду.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Глубина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5–6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см.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Количество:30/2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где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ко-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личество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вдохов.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7605" y="728704"/>
            <a:ext cx="1663166" cy="10694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991" y="2008777"/>
            <a:ext cx="1399600" cy="14765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10164" y="3352762"/>
            <a:ext cx="7251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1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6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b="1" spc="-85" dirty="0">
                <a:solidFill>
                  <a:srgbClr val="231F20"/>
                </a:solidFill>
                <a:latin typeface="Trebuchet MS"/>
                <a:cs typeface="Trebuchet MS"/>
              </a:rPr>
              <a:t>сгибая</a:t>
            </a:r>
            <a:r>
              <a:rPr sz="6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b="1" spc="-85" dirty="0">
                <a:solidFill>
                  <a:srgbClr val="231F20"/>
                </a:solidFill>
                <a:latin typeface="Trebuchet MS"/>
                <a:cs typeface="Trebuchet MS"/>
              </a:rPr>
              <a:t>руки</a:t>
            </a:r>
            <a:r>
              <a:rPr sz="6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b="1" spc="-65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600" b="1" spc="-60" dirty="0">
                <a:solidFill>
                  <a:srgbClr val="231F20"/>
                </a:solidFill>
                <a:latin typeface="Trebuchet MS"/>
                <a:cs typeface="Trebuchet MS"/>
              </a:rPr>
              <a:t>локтях!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0551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71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179997" y="0"/>
                </a:ln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Зеленая</a:t>
            </a:r>
            <a:r>
              <a:rPr spc="100" dirty="0"/>
              <a:t> </a:t>
            </a:r>
            <a:r>
              <a:rPr spc="155" dirty="0"/>
              <a:t>зона</a:t>
            </a:r>
            <a:r>
              <a:rPr spc="100" dirty="0"/>
              <a:t> </a:t>
            </a:r>
            <a:r>
              <a:rPr spc="125" dirty="0"/>
              <a:t>(Зона</a:t>
            </a:r>
            <a:r>
              <a:rPr spc="100" dirty="0"/>
              <a:t> </a:t>
            </a:r>
            <a:r>
              <a:rPr spc="180" dirty="0"/>
              <a:t>подготовки</a:t>
            </a:r>
            <a:r>
              <a:rPr spc="100" dirty="0"/>
              <a:t> </a:t>
            </a:r>
            <a:r>
              <a:rPr spc="280" dirty="0"/>
              <a:t>к</a:t>
            </a:r>
            <a:r>
              <a:rPr spc="100" dirty="0"/>
              <a:t> </a:t>
            </a:r>
            <a:r>
              <a:rPr spc="140" dirty="0"/>
              <a:t>эвакуации)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299" y="582390"/>
            <a:ext cx="256730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 algn="just">
              <a:lnSpc>
                <a:spcPct val="1204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компрессий,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проведи</a:t>
            </a:r>
            <a:r>
              <a:rPr sz="9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искусственную 	вентиляцию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легких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из-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рта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рот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(либо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приме-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нив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мешок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АМБУ).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07" y="2779579"/>
            <a:ext cx="301371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Если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раненый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сознании,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позвольте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ему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принять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любое,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удобное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него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положение.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388" y="1214252"/>
            <a:ext cx="2200543" cy="145781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33597" y="636213"/>
            <a:ext cx="1436370" cy="1320165"/>
            <a:chOff x="3333597" y="636213"/>
            <a:chExt cx="1436370" cy="13201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3597" y="636213"/>
              <a:ext cx="1436151" cy="13201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24172" y="738860"/>
              <a:ext cx="411480" cy="391795"/>
            </a:xfrm>
            <a:custGeom>
              <a:avLst/>
              <a:gdLst/>
              <a:ahLst/>
              <a:cxnLst/>
              <a:rect l="l" t="t" r="r" b="b"/>
              <a:pathLst>
                <a:path w="411479" h="391794">
                  <a:moveTo>
                    <a:pt x="0" y="0"/>
                  </a:moveTo>
                  <a:lnTo>
                    <a:pt x="52613" y="3803"/>
                  </a:lnTo>
                  <a:lnTo>
                    <a:pt x="101941" y="11614"/>
                  </a:lnTo>
                  <a:lnTo>
                    <a:pt x="147909" y="23360"/>
                  </a:lnTo>
                  <a:lnTo>
                    <a:pt x="190445" y="38967"/>
                  </a:lnTo>
                  <a:lnTo>
                    <a:pt x="229475" y="58362"/>
                  </a:lnTo>
                  <a:lnTo>
                    <a:pt x="264926" y="81472"/>
                  </a:lnTo>
                  <a:lnTo>
                    <a:pt x="296725" y="108223"/>
                  </a:lnTo>
                  <a:lnTo>
                    <a:pt x="324800" y="138540"/>
                  </a:lnTo>
                  <a:lnTo>
                    <a:pt x="349077" y="172352"/>
                  </a:lnTo>
                  <a:lnTo>
                    <a:pt x="369483" y="209584"/>
                  </a:lnTo>
                  <a:lnTo>
                    <a:pt x="385944" y="250164"/>
                  </a:lnTo>
                  <a:lnTo>
                    <a:pt x="398389" y="294016"/>
                  </a:lnTo>
                  <a:lnTo>
                    <a:pt x="406743" y="341069"/>
                  </a:lnTo>
                  <a:lnTo>
                    <a:pt x="410933" y="391248"/>
                  </a:lnTo>
                </a:path>
              </a:pathLst>
            </a:custGeom>
            <a:ln w="12699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4114" y="710323"/>
              <a:ext cx="499745" cy="480059"/>
            </a:xfrm>
            <a:custGeom>
              <a:avLst/>
              <a:gdLst/>
              <a:ahLst/>
              <a:cxnLst/>
              <a:rect l="l" t="t" r="r" b="b"/>
              <a:pathLst>
                <a:path w="499745" h="480059">
                  <a:moveTo>
                    <a:pt x="81254" y="0"/>
                  </a:moveTo>
                  <a:lnTo>
                    <a:pt x="0" y="26593"/>
                  </a:lnTo>
                  <a:lnTo>
                    <a:pt x="79336" y="58445"/>
                  </a:lnTo>
                  <a:lnTo>
                    <a:pt x="81254" y="0"/>
                  </a:lnTo>
                  <a:close/>
                </a:path>
                <a:path w="499745" h="480059">
                  <a:moveTo>
                    <a:pt x="499376" y="398386"/>
                  </a:moveTo>
                  <a:lnTo>
                    <a:pt x="440969" y="400748"/>
                  </a:lnTo>
                  <a:lnTo>
                    <a:pt x="473405" y="479844"/>
                  </a:lnTo>
                  <a:lnTo>
                    <a:pt x="499376" y="398386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25898" y="653347"/>
            <a:ext cx="54737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280" dirty="0">
                <a:solidFill>
                  <a:srgbClr val="ED1B2E"/>
                </a:solidFill>
                <a:latin typeface="Arial Black"/>
                <a:cs typeface="Arial Black"/>
              </a:rPr>
              <a:t>30:2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1925" y="3568903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MT"/>
                <a:cs typeface="Arial MT"/>
              </a:rPr>
              <a:t>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grpSp>
        <p:nvGrpSpPr>
          <p:cNvPr id="5" name="object 5"/>
          <p:cNvGrpSpPr/>
          <p:nvPr/>
        </p:nvGrpSpPr>
        <p:grpSpPr>
          <a:xfrm>
            <a:off x="702005" y="1288796"/>
            <a:ext cx="4374515" cy="2239645"/>
            <a:chOff x="702005" y="1288796"/>
            <a:chExt cx="4374515" cy="22396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005" y="2474544"/>
              <a:ext cx="1627200" cy="1024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5598" y="2608199"/>
              <a:ext cx="1564195" cy="9197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798" y="2555456"/>
              <a:ext cx="1177201" cy="8370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001" y="1288796"/>
              <a:ext cx="1440002" cy="11857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538" y="2474544"/>
              <a:ext cx="366928" cy="405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7204" y="1288796"/>
              <a:ext cx="1439989" cy="13194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4218" y="2608199"/>
              <a:ext cx="245973" cy="271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5997" y="1288796"/>
              <a:ext cx="1440002" cy="12666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9148" y="2555456"/>
              <a:ext cx="293700" cy="32454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299" y="710287"/>
            <a:ext cx="3701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>
              <a:lnSpc>
                <a:spcPct val="111100"/>
              </a:lnSpc>
              <a:spcBef>
                <a:spcPts val="10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отсутствии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возможности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эвакуировать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красной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зоны,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случае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раненый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сознания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переверните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пострадавшего</a:t>
            </a:r>
            <a:endParaRPr sz="900">
              <a:latin typeface="Trebuchet MS"/>
              <a:cs typeface="Trebuchet MS"/>
            </a:endParaRPr>
          </a:p>
          <a:p>
            <a:pPr marL="113664">
              <a:lnSpc>
                <a:spcPct val="100000"/>
              </a:lnSpc>
              <a:spcBef>
                <a:spcPts val="120"/>
              </a:spcBef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устойчивое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боковое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положение.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419" y="1317094"/>
            <a:ext cx="94361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Завести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75" dirty="0">
                <a:solidFill>
                  <a:srgbClr val="231F20"/>
                </a:solidFill>
                <a:latin typeface="Tahoma"/>
                <a:cs typeface="Tahoma"/>
              </a:rPr>
              <a:t>ближнюю</a:t>
            </a:r>
            <a:r>
              <a:rPr sz="6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20" dirty="0">
                <a:solidFill>
                  <a:srgbClr val="231F20"/>
                </a:solidFill>
                <a:latin typeface="Tahoma"/>
                <a:cs typeface="Tahoma"/>
              </a:rPr>
              <a:t>руку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пострадавшего</a:t>
            </a:r>
            <a:r>
              <a:rPr sz="6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sz="6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голову,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что</a:t>
            </a:r>
            <a:r>
              <a:rPr sz="6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65" dirty="0">
                <a:solidFill>
                  <a:srgbClr val="231F20"/>
                </a:solidFill>
                <a:latin typeface="Tahoma"/>
                <a:cs typeface="Tahoma"/>
              </a:rPr>
              <a:t>бы</a:t>
            </a:r>
            <a:r>
              <a:rPr sz="6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6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перевороте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6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60" dirty="0">
                <a:solidFill>
                  <a:srgbClr val="231F20"/>
                </a:solidFill>
                <a:latin typeface="Tahoma"/>
                <a:cs typeface="Tahoma"/>
              </a:rPr>
              <a:t>живот</a:t>
            </a:r>
            <a:r>
              <a:rPr sz="6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оказалась</a:t>
            </a:r>
            <a:r>
              <a:rPr sz="6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6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20" dirty="0">
                <a:solidFill>
                  <a:srgbClr val="231F20"/>
                </a:solidFill>
                <a:latin typeface="Tahoma"/>
                <a:cs typeface="Tahoma"/>
              </a:rPr>
              <a:t>руке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1216" y="1317086"/>
            <a:ext cx="10826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Прикрываясь</a:t>
            </a:r>
            <a:r>
              <a:rPr sz="600" b="1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0" dirty="0">
                <a:solidFill>
                  <a:srgbClr val="231F20"/>
                </a:solidFill>
                <a:latin typeface="Tahoma"/>
                <a:cs typeface="Tahoma"/>
              </a:rPr>
              <a:t>пострадавшим,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захватить</a:t>
            </a:r>
            <a:r>
              <a:rPr sz="6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231F20"/>
                </a:solidFill>
                <a:latin typeface="Tahoma"/>
                <a:cs typeface="Tahoma"/>
              </a:rPr>
              <a:t>дальнее</a:t>
            </a:r>
            <a:r>
              <a:rPr sz="6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sz="600" b="1" spc="-20" dirty="0">
                <a:solidFill>
                  <a:srgbClr val="231F20"/>
                </a:solidFill>
                <a:latin typeface="Tahoma"/>
                <a:cs typeface="Tahoma"/>
              </a:rPr>
              <a:t> себя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5" dirty="0">
                <a:solidFill>
                  <a:srgbClr val="231F20"/>
                </a:solidFill>
                <a:latin typeface="Tahoma"/>
                <a:cs typeface="Tahoma"/>
              </a:rPr>
              <a:t>плечо,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резко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 перевернуть</a:t>
            </a:r>
            <a:endParaRPr sz="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600" b="1" spc="-5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живот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7342" y="1317078"/>
            <a:ext cx="107759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600" b="1" spc="-45" dirty="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sz="6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0" dirty="0">
                <a:solidFill>
                  <a:srgbClr val="231F20"/>
                </a:solidFill>
                <a:latin typeface="Tahoma"/>
                <a:cs typeface="Tahoma"/>
              </a:rPr>
              <a:t>отсутствии</a:t>
            </a:r>
            <a:r>
              <a:rPr sz="6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0" dirty="0">
                <a:solidFill>
                  <a:srgbClr val="231F20"/>
                </a:solidFill>
                <a:latin typeface="Tahoma"/>
                <a:cs typeface="Tahoma"/>
              </a:rPr>
              <a:t>возможности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40" dirty="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 эвакуацию,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55" dirty="0">
                <a:solidFill>
                  <a:srgbClr val="231F20"/>
                </a:solidFill>
                <a:latin typeface="Tahoma"/>
                <a:cs typeface="Tahoma"/>
              </a:rPr>
              <a:t>продолжай</a:t>
            </a:r>
            <a:r>
              <a:rPr sz="6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выполнять</a:t>
            </a:r>
            <a:r>
              <a:rPr sz="600" b="1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Tahoma"/>
                <a:cs typeface="Tahoma"/>
              </a:rPr>
              <a:t>задачу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47749" y="2008276"/>
            <a:ext cx="3121660" cy="268605"/>
            <a:chOff x="1347749" y="2008276"/>
            <a:chExt cx="3121660" cy="26860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7749" y="2010067"/>
              <a:ext cx="128231" cy="2622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7477" y="2010067"/>
              <a:ext cx="219456" cy="2622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9864" y="2008276"/>
              <a:ext cx="219468" cy="2682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299" y="3568903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8330" cy="540385"/>
          </a:xfrm>
          <a:custGeom>
            <a:avLst/>
            <a:gdLst/>
            <a:ahLst/>
            <a:cxnLst/>
            <a:rect l="l" t="t" r="r" b="b"/>
            <a:pathLst>
              <a:path w="5688330" h="540385">
                <a:moveTo>
                  <a:pt x="5688000" y="0"/>
                </a:moveTo>
                <a:lnTo>
                  <a:pt x="5508002" y="0"/>
                </a:lnTo>
                <a:lnTo>
                  <a:pt x="0" y="0"/>
                </a:lnTo>
                <a:lnTo>
                  <a:pt x="0" y="540004"/>
                </a:lnTo>
                <a:lnTo>
                  <a:pt x="5508002" y="540004"/>
                </a:lnTo>
                <a:lnTo>
                  <a:pt x="5688000" y="540004"/>
                </a:lnTo>
                <a:lnTo>
                  <a:pt x="5688000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99300" y="524785"/>
            <a:ext cx="4358005" cy="16014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459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Найдите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укрытие,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перетащите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туда.</a:t>
            </a:r>
            <a:endParaRPr sz="900">
              <a:latin typeface="Trebuchet MS"/>
              <a:cs typeface="Trebuchet MS"/>
            </a:endParaRPr>
          </a:p>
          <a:p>
            <a:pPr marL="112395" marR="361315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Переверните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живот,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примите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меры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профилактики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асфиксии 	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(удушья).</a:t>
            </a:r>
            <a:endParaRPr sz="900">
              <a:latin typeface="Trebuchet MS"/>
              <a:cs typeface="Trebuchet MS"/>
            </a:endParaRPr>
          </a:p>
          <a:p>
            <a:pPr marL="112395" marR="5080" indent="-100330">
              <a:lnSpc>
                <a:spcPct val="120400"/>
              </a:lnSpc>
              <a:spcBef>
                <a:spcPts val="145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Сообщите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сослуживцам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невозможности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эвакуировать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 	помощи.</a:t>
            </a:r>
            <a:endParaRPr sz="900">
              <a:latin typeface="Trebuchet MS"/>
              <a:cs typeface="Trebuchet MS"/>
            </a:endParaRPr>
          </a:p>
          <a:p>
            <a:pPr marL="112395" marR="130175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зависимости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ситуации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продолжайте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вести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бой,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окажите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раненому 	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расширенный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объём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помощи.</a:t>
            </a:r>
            <a:endParaRPr sz="900">
              <a:latin typeface="Trebuchet MS"/>
              <a:cs typeface="Trebuchet MS"/>
            </a:endParaRPr>
          </a:p>
          <a:p>
            <a:pPr marL="112395" marR="381000" indent="-100330">
              <a:lnSpc>
                <a:spcPct val="120400"/>
              </a:lnSpc>
              <a:spcBef>
                <a:spcPts val="140"/>
              </a:spcBef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оцените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обстановку,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совместно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сослуживцами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использованием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технических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приспособлений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обеспечьте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эвакуацию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97" y="0"/>
            <a:ext cx="5508625" cy="540385"/>
          </a:xfrm>
          <a:custGeom>
            <a:avLst/>
            <a:gdLst/>
            <a:ahLst/>
            <a:cxnLst/>
            <a:rect l="l" t="t" r="r" b="b"/>
            <a:pathLst>
              <a:path w="5508625" h="540385">
                <a:moveTo>
                  <a:pt x="5508002" y="0"/>
                </a:moveTo>
                <a:lnTo>
                  <a:pt x="0" y="0"/>
                </a:lnTo>
                <a:lnTo>
                  <a:pt x="0" y="540003"/>
                </a:lnTo>
                <a:lnTo>
                  <a:pt x="5508002" y="540003"/>
                </a:lnTo>
                <a:lnTo>
                  <a:pt x="5508002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400" spc="200" dirty="0"/>
              <a:t>Красная</a:t>
            </a:r>
            <a:r>
              <a:rPr sz="1400" spc="160" dirty="0"/>
              <a:t> </a:t>
            </a:r>
            <a:r>
              <a:rPr sz="1400" spc="190" dirty="0"/>
              <a:t>зона</a:t>
            </a:r>
            <a:r>
              <a:rPr sz="1400" spc="160" dirty="0"/>
              <a:t> </a:t>
            </a:r>
            <a:r>
              <a:rPr sz="1400" spc="155" dirty="0"/>
              <a:t>(Зона</a:t>
            </a:r>
            <a:r>
              <a:rPr sz="1400" spc="160" dirty="0"/>
              <a:t> </a:t>
            </a:r>
            <a:r>
              <a:rPr sz="1400" spc="235" dirty="0"/>
              <a:t>помощи</a:t>
            </a:r>
            <a:r>
              <a:rPr sz="1400" spc="160" dirty="0"/>
              <a:t> </a:t>
            </a:r>
            <a:r>
              <a:rPr sz="1400" spc="185" dirty="0"/>
              <a:t>под</a:t>
            </a:r>
            <a:r>
              <a:rPr sz="1400" spc="165" dirty="0"/>
              <a:t> </a:t>
            </a:r>
            <a:r>
              <a:rPr sz="1400" spc="155" dirty="0"/>
              <a:t>огнём)</a:t>
            </a:r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455" y="1400479"/>
            <a:ext cx="1964266" cy="1981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299" y="548313"/>
            <a:ext cx="4381500" cy="31984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u="sng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2.2.</a:t>
            </a:r>
            <a:r>
              <a:rPr sz="900" u="sng" spc="16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СПОСОБЫ</a:t>
            </a:r>
            <a:r>
              <a:rPr sz="900" u="sng" spc="-3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 </a:t>
            </a:r>
            <a:r>
              <a:rPr sz="900" u="sng" spc="-10" dirty="0">
                <a:solidFill>
                  <a:srgbClr val="ED1B2E"/>
                </a:solidFill>
                <a:uFill>
                  <a:solidFill>
                    <a:srgbClr val="ED1B2E"/>
                  </a:solidFill>
                </a:uFill>
                <a:latin typeface="Arial Black"/>
                <a:cs typeface="Arial Black"/>
              </a:rPr>
              <a:t>ЭВАКУАЦИИ:</a:t>
            </a:r>
            <a:endParaRPr sz="900">
              <a:latin typeface="Arial Black"/>
              <a:cs typeface="Arial Black"/>
            </a:endParaRPr>
          </a:p>
          <a:p>
            <a:pPr marL="12700" marR="61594">
              <a:lnSpc>
                <a:spcPct val="120400"/>
              </a:lnSpc>
            </a:pP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Метод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эвакуации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необходимо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выбирать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исходя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из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возможности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его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применения, </a:t>
            </a:r>
            <a:r>
              <a:rPr sz="900" b="1" spc="-105" dirty="0">
                <a:solidFill>
                  <a:srgbClr val="ED1B2E"/>
                </a:solidFill>
                <a:latin typeface="Tahoma"/>
                <a:cs typeface="Tahoma"/>
              </a:rPr>
              <a:t>ландшафта</a:t>
            </a:r>
            <a:r>
              <a:rPr sz="900" b="1" spc="-3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ED1B2E"/>
                </a:solidFill>
                <a:latin typeface="Tahoma"/>
                <a:cs typeface="Tahoma"/>
              </a:rPr>
              <a:t>местности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ED1B2E"/>
                </a:solidFill>
                <a:latin typeface="Tahoma"/>
                <a:cs typeface="Tahoma"/>
              </a:rPr>
              <a:t>и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ED1B2E"/>
                </a:solidFill>
                <a:latin typeface="Tahoma"/>
                <a:cs typeface="Tahoma"/>
              </a:rPr>
              <a:t>тактической</a:t>
            </a:r>
            <a:r>
              <a:rPr sz="900" b="1" spc="-25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ED1B2E"/>
                </a:solidFill>
                <a:latin typeface="Tahoma"/>
                <a:cs typeface="Tahoma"/>
              </a:rPr>
              <a:t>обстановки.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Ниже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приведены некоторые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из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способов эвакуации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раненого: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spc="-80" dirty="0">
                <a:solidFill>
                  <a:srgbClr val="231F20"/>
                </a:solidFill>
                <a:latin typeface="Arial Black"/>
                <a:cs typeface="Arial Black"/>
              </a:rPr>
              <a:t>ЭВАКУАЦИОННАЯ</a:t>
            </a:r>
            <a:r>
              <a:rPr sz="800" spc="3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 Black"/>
                <a:cs typeface="Arial Black"/>
              </a:rPr>
              <a:t>СТРОПА</a:t>
            </a:r>
            <a:endParaRPr sz="800">
              <a:latin typeface="Arial Black"/>
              <a:cs typeface="Arial Black"/>
            </a:endParaRPr>
          </a:p>
          <a:p>
            <a:pPr marL="113030" indent="-100330">
              <a:lnSpc>
                <a:spcPct val="100000"/>
              </a:lnSpc>
              <a:spcBef>
                <a:spcPts val="180"/>
              </a:spcBef>
              <a:buClr>
                <a:srgbClr val="ED1B2E"/>
              </a:buClr>
              <a:buFont typeface="Symbol"/>
              <a:buChar char=""/>
              <a:tabLst>
                <a:tab pos="113030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Свободный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конец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стропы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фиксируется</a:t>
            </a:r>
            <a:endParaRPr sz="900">
              <a:latin typeface="Trebuchet MS"/>
              <a:cs typeface="Trebuchet MS"/>
            </a:endParaRPr>
          </a:p>
          <a:p>
            <a:pPr marL="113664" marR="1866264">
              <a:lnSpc>
                <a:spcPct val="120400"/>
              </a:lnSpc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снаряжение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одного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бойцов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находящегося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укрытием</a:t>
            </a:r>
            <a:endParaRPr sz="900">
              <a:latin typeface="Trebuchet MS"/>
              <a:cs typeface="Trebuchet MS"/>
            </a:endParaRPr>
          </a:p>
          <a:p>
            <a:pPr marL="112395" marR="2000885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Фиксация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второго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конца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стропы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происходит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лямки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снаряжения раненого,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либо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применяется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медицинская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петля.</a:t>
            </a:r>
            <a:endParaRPr sz="900">
              <a:latin typeface="Trebuchet MS"/>
              <a:cs typeface="Trebuchet MS"/>
            </a:endParaRPr>
          </a:p>
          <a:p>
            <a:pPr marL="112395" marR="1760220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готовности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к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необходимо 	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вернуться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укрытие.</a:t>
            </a:r>
            <a:endParaRPr sz="900">
              <a:latin typeface="Trebuchet MS"/>
              <a:cs typeface="Trebuchet MS"/>
            </a:endParaRPr>
          </a:p>
          <a:p>
            <a:pPr marL="112395" marR="1680210" indent="-100330">
              <a:lnSpc>
                <a:spcPct val="120400"/>
              </a:lnSpc>
              <a:buClr>
                <a:srgbClr val="ED1B2E"/>
              </a:buClr>
              <a:buFont typeface="Symbol"/>
              <a:buChar char=""/>
              <a:tabLst>
                <a:tab pos="113664" algn="l"/>
              </a:tabLst>
            </a:pP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Приступить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к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эвакуации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раненого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всеми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силами 	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группы,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задействованными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подавления 	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огневых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точек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противника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вытягивая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его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стропу 	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70" dirty="0">
                <a:solidFill>
                  <a:srgbClr val="ED1B2E"/>
                </a:solidFill>
                <a:latin typeface="Tahoma"/>
                <a:cs typeface="Tahoma"/>
              </a:rPr>
              <a:t>красной</a:t>
            </a:r>
            <a:r>
              <a:rPr sz="900" b="1" spc="-50" dirty="0">
                <a:solidFill>
                  <a:srgbClr val="ED1B2E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ED1B2E"/>
                </a:solidFill>
                <a:latin typeface="Tahoma"/>
                <a:cs typeface="Tahoma"/>
              </a:rPr>
              <a:t>зоны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MT"/>
                <a:cs typeface="Arial MT"/>
              </a:rPr>
              <a:t>11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7684</Words>
  <Application>Microsoft Office PowerPoint</Application>
  <PresentationFormat>Произвольный</PresentationFormat>
  <Paragraphs>678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1" baseType="lpstr">
      <vt:lpstr>Arial</vt:lpstr>
      <vt:lpstr>Arial Black</vt:lpstr>
      <vt:lpstr>Arial MT</vt:lpstr>
      <vt:lpstr>Calibri</vt:lpstr>
      <vt:lpstr>Comic Sans MS</vt:lpstr>
      <vt:lpstr>Microsoft Sans Serif</vt:lpstr>
      <vt:lpstr>Symbol</vt:lpstr>
      <vt:lpstr>Tahoma</vt:lpstr>
      <vt:lpstr>Times New Roman</vt:lpstr>
      <vt:lpstr>Trebuchet MS</vt:lpstr>
      <vt:lpstr>Wingdings</vt:lpstr>
      <vt:lpstr>Office Theme</vt:lpstr>
      <vt:lpstr>ОКАЗАНИЕ ПЕРВОЙ ПОМОЩИ  В УСЛОВИЯХ БОЕВЫХ ДЕЙСТВИЙ</vt:lpstr>
      <vt:lpstr>Презентация PowerPoint</vt:lpstr>
      <vt:lpstr>Презентация PowerPoint</vt:lpstr>
      <vt:lpstr>Презентация PowerPoint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Красная зона (Зона помощи под огнём)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Презентация PowerPoint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Желтая зона (Зона тактического ухода)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  <vt:lpstr>Зеленая зона (Зона подготовки к эвакуации)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 В УСЛОВИЯХ БОЕВЫХ ДЕЙСТВИЙ</dc:title>
  <dc:creator>space</dc:creator>
  <cp:lastModifiedBy>Admin</cp:lastModifiedBy>
  <cp:revision>4</cp:revision>
  <dcterms:created xsi:type="dcterms:W3CDTF">2024-11-25T10:33:06Z</dcterms:created>
  <dcterms:modified xsi:type="dcterms:W3CDTF">2024-11-25T11:50:36Z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2023-05-14T00:00:00Z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2024-11-25T00:00:00Z</vt:filetime>
  </property>
  <property fmtid="{D5CDD505-2E9C-101B-9397-08002B2CF9AE}" pid="5" name="Producer">
    <vt:lpwstr>Acrobat Distiller 22.0 (Windows)</vt:lpwstr>
  </property>
</Properties>
</file>