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7"/>
  </p:notesMasterIdLst>
  <p:handoutMasterIdLst>
    <p:handoutMasterId r:id="rId228"/>
  </p:handoutMasterIdLst>
  <p:sldIdLst>
    <p:sldId id="799" r:id="rId2"/>
    <p:sldId id="980" r:id="rId3"/>
    <p:sldId id="981" r:id="rId4"/>
    <p:sldId id="982" r:id="rId5"/>
    <p:sldId id="983" r:id="rId6"/>
    <p:sldId id="984" r:id="rId7"/>
    <p:sldId id="985" r:id="rId8"/>
    <p:sldId id="804" r:id="rId9"/>
    <p:sldId id="805" r:id="rId10"/>
    <p:sldId id="806" r:id="rId11"/>
    <p:sldId id="807" r:id="rId12"/>
    <p:sldId id="808" r:id="rId13"/>
    <p:sldId id="809" r:id="rId14"/>
    <p:sldId id="810" r:id="rId15"/>
    <p:sldId id="811" r:id="rId16"/>
    <p:sldId id="986" r:id="rId17"/>
    <p:sldId id="987" r:id="rId18"/>
    <p:sldId id="988" r:id="rId19"/>
    <p:sldId id="1030" r:id="rId20"/>
    <p:sldId id="1031" r:id="rId21"/>
    <p:sldId id="812" r:id="rId22"/>
    <p:sldId id="813" r:id="rId23"/>
    <p:sldId id="814" r:id="rId24"/>
    <p:sldId id="815" r:id="rId25"/>
    <p:sldId id="816" r:id="rId26"/>
    <p:sldId id="817" r:id="rId27"/>
    <p:sldId id="818" r:id="rId28"/>
    <p:sldId id="819" r:id="rId29"/>
    <p:sldId id="820" r:id="rId30"/>
    <p:sldId id="821" r:id="rId31"/>
    <p:sldId id="822" r:id="rId32"/>
    <p:sldId id="823" r:id="rId33"/>
    <p:sldId id="824" r:id="rId34"/>
    <p:sldId id="825" r:id="rId35"/>
    <p:sldId id="826" r:id="rId36"/>
    <p:sldId id="827" r:id="rId37"/>
    <p:sldId id="828" r:id="rId38"/>
    <p:sldId id="829" r:id="rId39"/>
    <p:sldId id="830" r:id="rId40"/>
    <p:sldId id="831" r:id="rId41"/>
    <p:sldId id="832" r:id="rId42"/>
    <p:sldId id="833" r:id="rId43"/>
    <p:sldId id="834" r:id="rId44"/>
    <p:sldId id="835" r:id="rId45"/>
    <p:sldId id="836" r:id="rId46"/>
    <p:sldId id="837" r:id="rId47"/>
    <p:sldId id="838" r:id="rId48"/>
    <p:sldId id="839" r:id="rId49"/>
    <p:sldId id="840" r:id="rId50"/>
    <p:sldId id="841" r:id="rId51"/>
    <p:sldId id="842" r:id="rId52"/>
    <p:sldId id="843" r:id="rId53"/>
    <p:sldId id="844" r:id="rId54"/>
    <p:sldId id="845" r:id="rId55"/>
    <p:sldId id="846" r:id="rId56"/>
    <p:sldId id="847" r:id="rId57"/>
    <p:sldId id="848" r:id="rId58"/>
    <p:sldId id="849" r:id="rId59"/>
    <p:sldId id="850" r:id="rId60"/>
    <p:sldId id="851" r:id="rId61"/>
    <p:sldId id="852" r:id="rId62"/>
    <p:sldId id="853" r:id="rId63"/>
    <p:sldId id="854" r:id="rId64"/>
    <p:sldId id="855" r:id="rId65"/>
    <p:sldId id="856" r:id="rId66"/>
    <p:sldId id="857" r:id="rId67"/>
    <p:sldId id="858" r:id="rId68"/>
    <p:sldId id="859" r:id="rId69"/>
    <p:sldId id="860" r:id="rId70"/>
    <p:sldId id="861" r:id="rId71"/>
    <p:sldId id="862" r:id="rId72"/>
    <p:sldId id="863" r:id="rId73"/>
    <p:sldId id="864" r:id="rId74"/>
    <p:sldId id="865" r:id="rId75"/>
    <p:sldId id="866" r:id="rId76"/>
    <p:sldId id="867" r:id="rId77"/>
    <p:sldId id="868" r:id="rId78"/>
    <p:sldId id="869" r:id="rId79"/>
    <p:sldId id="870" r:id="rId80"/>
    <p:sldId id="871" r:id="rId81"/>
    <p:sldId id="872" r:id="rId82"/>
    <p:sldId id="873" r:id="rId83"/>
    <p:sldId id="874" r:id="rId84"/>
    <p:sldId id="875" r:id="rId85"/>
    <p:sldId id="876" r:id="rId86"/>
    <p:sldId id="1023" r:id="rId87"/>
    <p:sldId id="1024" r:id="rId88"/>
    <p:sldId id="1029" r:id="rId89"/>
    <p:sldId id="877" r:id="rId90"/>
    <p:sldId id="878" r:id="rId91"/>
    <p:sldId id="879" r:id="rId92"/>
    <p:sldId id="880" r:id="rId93"/>
    <p:sldId id="881" r:id="rId94"/>
    <p:sldId id="882" r:id="rId95"/>
    <p:sldId id="883" r:id="rId96"/>
    <p:sldId id="884" r:id="rId97"/>
    <p:sldId id="885" r:id="rId98"/>
    <p:sldId id="886" r:id="rId99"/>
    <p:sldId id="887" r:id="rId100"/>
    <p:sldId id="888" r:id="rId101"/>
    <p:sldId id="889" r:id="rId102"/>
    <p:sldId id="890" r:id="rId103"/>
    <p:sldId id="891" r:id="rId104"/>
    <p:sldId id="892" r:id="rId105"/>
    <p:sldId id="893" r:id="rId106"/>
    <p:sldId id="894" r:id="rId107"/>
    <p:sldId id="895" r:id="rId108"/>
    <p:sldId id="896" r:id="rId109"/>
    <p:sldId id="897" r:id="rId110"/>
    <p:sldId id="898" r:id="rId111"/>
    <p:sldId id="899" r:id="rId112"/>
    <p:sldId id="900" r:id="rId113"/>
    <p:sldId id="901" r:id="rId114"/>
    <p:sldId id="902" r:id="rId115"/>
    <p:sldId id="903" r:id="rId116"/>
    <p:sldId id="904" r:id="rId117"/>
    <p:sldId id="905" r:id="rId118"/>
    <p:sldId id="906" r:id="rId119"/>
    <p:sldId id="907" r:id="rId120"/>
    <p:sldId id="908" r:id="rId121"/>
    <p:sldId id="909" r:id="rId122"/>
    <p:sldId id="910" r:id="rId123"/>
    <p:sldId id="911" r:id="rId124"/>
    <p:sldId id="912" r:id="rId125"/>
    <p:sldId id="913" r:id="rId126"/>
    <p:sldId id="914" r:id="rId127"/>
    <p:sldId id="915" r:id="rId128"/>
    <p:sldId id="916" r:id="rId129"/>
    <p:sldId id="917" r:id="rId130"/>
    <p:sldId id="918" r:id="rId131"/>
    <p:sldId id="919" r:id="rId132"/>
    <p:sldId id="920" r:id="rId133"/>
    <p:sldId id="921" r:id="rId134"/>
    <p:sldId id="922" r:id="rId135"/>
    <p:sldId id="923" r:id="rId136"/>
    <p:sldId id="924" r:id="rId137"/>
    <p:sldId id="925" r:id="rId138"/>
    <p:sldId id="926" r:id="rId139"/>
    <p:sldId id="927" r:id="rId140"/>
    <p:sldId id="928" r:id="rId141"/>
    <p:sldId id="929" r:id="rId142"/>
    <p:sldId id="930" r:id="rId143"/>
    <p:sldId id="931" r:id="rId144"/>
    <p:sldId id="932" r:id="rId145"/>
    <p:sldId id="933" r:id="rId146"/>
    <p:sldId id="934" r:id="rId147"/>
    <p:sldId id="935" r:id="rId148"/>
    <p:sldId id="936" r:id="rId149"/>
    <p:sldId id="937" r:id="rId150"/>
    <p:sldId id="938" r:id="rId151"/>
    <p:sldId id="939" r:id="rId152"/>
    <p:sldId id="940" r:id="rId153"/>
    <p:sldId id="941" r:id="rId154"/>
    <p:sldId id="942" r:id="rId155"/>
    <p:sldId id="943" r:id="rId156"/>
    <p:sldId id="944" r:id="rId157"/>
    <p:sldId id="945" r:id="rId158"/>
    <p:sldId id="946" r:id="rId159"/>
    <p:sldId id="947" r:id="rId160"/>
    <p:sldId id="948" r:id="rId161"/>
    <p:sldId id="949" r:id="rId162"/>
    <p:sldId id="950" r:id="rId163"/>
    <p:sldId id="951" r:id="rId164"/>
    <p:sldId id="952" r:id="rId165"/>
    <p:sldId id="953" r:id="rId166"/>
    <p:sldId id="954" r:id="rId167"/>
    <p:sldId id="955" r:id="rId168"/>
    <p:sldId id="956" r:id="rId169"/>
    <p:sldId id="957" r:id="rId170"/>
    <p:sldId id="958" r:id="rId171"/>
    <p:sldId id="959" r:id="rId172"/>
    <p:sldId id="960" r:id="rId173"/>
    <p:sldId id="961" r:id="rId174"/>
    <p:sldId id="962" r:id="rId175"/>
    <p:sldId id="963" r:id="rId176"/>
    <p:sldId id="964" r:id="rId177"/>
    <p:sldId id="965" r:id="rId178"/>
    <p:sldId id="966" r:id="rId179"/>
    <p:sldId id="967" r:id="rId180"/>
    <p:sldId id="968" r:id="rId181"/>
    <p:sldId id="969" r:id="rId182"/>
    <p:sldId id="970" r:id="rId183"/>
    <p:sldId id="971" r:id="rId184"/>
    <p:sldId id="972" r:id="rId185"/>
    <p:sldId id="973" r:id="rId186"/>
    <p:sldId id="974" r:id="rId187"/>
    <p:sldId id="975" r:id="rId188"/>
    <p:sldId id="976" r:id="rId189"/>
    <p:sldId id="977" r:id="rId190"/>
    <p:sldId id="978" r:id="rId191"/>
    <p:sldId id="979" r:id="rId192"/>
    <p:sldId id="989" r:id="rId193"/>
    <p:sldId id="990" r:id="rId194"/>
    <p:sldId id="991" r:id="rId195"/>
    <p:sldId id="992" r:id="rId196"/>
    <p:sldId id="993" r:id="rId197"/>
    <p:sldId id="994" r:id="rId198"/>
    <p:sldId id="995" r:id="rId199"/>
    <p:sldId id="996" r:id="rId200"/>
    <p:sldId id="997" r:id="rId201"/>
    <p:sldId id="998" r:id="rId202"/>
    <p:sldId id="999" r:id="rId203"/>
    <p:sldId id="1000" r:id="rId204"/>
    <p:sldId id="1001" r:id="rId205"/>
    <p:sldId id="1002" r:id="rId206"/>
    <p:sldId id="1003" r:id="rId207"/>
    <p:sldId id="1004" r:id="rId208"/>
    <p:sldId id="1005" r:id="rId209"/>
    <p:sldId id="1006" r:id="rId210"/>
    <p:sldId id="1007" r:id="rId211"/>
    <p:sldId id="1008" r:id="rId212"/>
    <p:sldId id="1009" r:id="rId213"/>
    <p:sldId id="1010" r:id="rId214"/>
    <p:sldId id="1011" r:id="rId215"/>
    <p:sldId id="1012" r:id="rId216"/>
    <p:sldId id="1013" r:id="rId217"/>
    <p:sldId id="1014" r:id="rId218"/>
    <p:sldId id="1015" r:id="rId219"/>
    <p:sldId id="1016" r:id="rId220"/>
    <p:sldId id="1017" r:id="rId221"/>
    <p:sldId id="1018" r:id="rId222"/>
    <p:sldId id="1019" r:id="rId223"/>
    <p:sldId id="1020" r:id="rId224"/>
    <p:sldId id="1021" r:id="rId225"/>
    <p:sldId id="1022" r:id="rId226"/>
  </p:sldIdLst>
  <p:sldSz cx="9144000" cy="5143500" type="screen16x9"/>
  <p:notesSz cx="6797675" cy="9926638"/>
  <p:defaultTextStyle>
    <a:defPPr>
      <a:defRPr lang="ru-RU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82"/>
    <a:srgbClr val="00CC00"/>
    <a:srgbClr val="CCFFFF"/>
    <a:srgbClr val="FF3300"/>
    <a:srgbClr val="0070C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7" autoAdjust="0"/>
    <p:restoredTop sz="95788" autoAdjust="0"/>
  </p:normalViewPr>
  <p:slideViewPr>
    <p:cSldViewPr>
      <p:cViewPr varScale="1">
        <p:scale>
          <a:sx n="44" d="100"/>
          <a:sy n="44" d="100"/>
        </p:scale>
        <p:origin x="3174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presProps" Target="presProps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231" Type="http://schemas.openxmlformats.org/officeDocument/2006/relationships/theme" Target="theme/theme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FCAE29-54BC-4D6C-AB8A-B4E5CA82222C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DCAD2BD-4995-4228-84A0-A1851A02DF1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8643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2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2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C518ED7-A8AA-4B8F-91EF-38B7AEC30C98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296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C8451C2-5E22-4F5A-AAAA-29444E507B4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73729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35651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18996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18996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3720430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530650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072994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4282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189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2867005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3720430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7189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3720430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43453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0703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3565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35651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3565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580282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79320" y="4776840"/>
            <a:ext cx="5438520" cy="39081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 noResize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Rectangle 3"/>
          <p:cNvSpPr txBox="1">
            <a:spLocks noGrp="1"/>
          </p:cNvSpPr>
          <p:nvPr>
            <p:ph type="body" sz="quarter" idx="1"/>
          </p:nvPr>
        </p:nvSpPr>
        <p:spPr>
          <a:xfrm>
            <a:off x="679320" y="4776840"/>
            <a:ext cx="5438520" cy="3908160"/>
          </a:xfrm>
        </p:spPr>
        <p:txBody>
          <a:bodyPr wrap="square" lIns="90000" tIns="45000" rIns="90000" bIns="45000" anchor="t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53984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72321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82437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9719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658954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359054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8608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35651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58028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419800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419800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583211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543142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605558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699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0484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5267" y="3680884"/>
              <a:ext cx="4764617" cy="317711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667" y="3589867"/>
              <a:ext cx="1818217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0"/>
              <a:ext cx="842433" cy="5666318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FE76-3F64-4D50-BB9F-B7329DFF9DC6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5B75307-E235-4A91-AE6D-4A769F26F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E158-535E-4303-AE2D-16856D1200AB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2FCB9-7212-4987-9DD4-9EB1A6A686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592138"/>
            <a:ext cx="4572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>
              <a:defRPr/>
            </a:pPr>
            <a:r>
              <a:rPr lang="en-US" sz="6000">
                <a:solidFill>
                  <a:srgbClr val="C0E474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9088" y="2165350"/>
            <a:ext cx="457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>
              <a:defRPr/>
            </a:pPr>
            <a:r>
              <a:rPr lang="en-US" sz="6000">
                <a:solidFill>
                  <a:srgbClr val="C0E474"/>
                </a:solidFill>
                <a:latin typeface="Arial" charset="0"/>
              </a:rPr>
              <a:t>”</a:t>
            </a:r>
            <a:endParaRPr lang="en-US">
              <a:solidFill>
                <a:srgbClr val="C0E474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EA99-9357-40CA-9561-22EAAD2DB306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515EB9-10B7-44CD-A5AF-41F15EF359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C6A55-D418-4B9F-9BAE-D5C782567C50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EED82-557D-4C71-868A-AF0B265BAD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06400" y="592138"/>
            <a:ext cx="4572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>
              <a:defRPr/>
            </a:pPr>
            <a:r>
              <a:rPr lang="en-US" sz="6000">
                <a:solidFill>
                  <a:srgbClr val="C0E474"/>
                </a:solidFill>
                <a:latin typeface="Arial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669088" y="2165350"/>
            <a:ext cx="4572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34290" rIns="68580" bIns="34290" anchor="ctr"/>
          <a:lstStyle/>
          <a:p>
            <a:pPr>
              <a:defRPr/>
            </a:pPr>
            <a:r>
              <a:rPr lang="en-US" sz="6000">
                <a:solidFill>
                  <a:srgbClr val="C0E474"/>
                </a:solidFill>
                <a:latin typeface="Arial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9733-E43F-451A-AA54-1AD028701FD1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E639B7-74E2-41BA-B38C-7232802B8F0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/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0DE35-D42D-4B0A-8234-704B9307645A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05099-F7AB-433B-89A9-F84A80815A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67CB8-9B7D-4C29-AFA3-1A8B2BE15E24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D8BDB-D672-4683-A27D-EC7787502F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F14D5-F343-4CBF-8393-440B77C10D50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8D968-5B6D-43E0-8F70-96D274401F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ED6A0-0EA9-49A8-9612-801EE1EA142A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EAB3-2A6E-45A2-8639-AF037F81FC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E05F0-BB22-4BAE-9694-D552AE001D89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0FF1F-97CA-4232-ACA2-2C6C23F28BF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5144A-FE92-4F56-A4A7-7055EF6BE71B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ED985-1622-4F21-ABC4-05DD97539C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46326-4FFE-44BF-9732-E754DE4843DB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13A00-90DF-442F-881A-4CD6FA4C2E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77960-DA70-4CA7-8226-0E69D4923E20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F3CC-AD94-44CC-A5EF-29226094CF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1E1A8-C71D-4DFB-8DAD-CD863F333A47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21DAC-4AA1-4EB8-9509-9D1C9FFC09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/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CBD4C-DDF9-4FFD-9A8D-66685AD5A5A5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C777B-9B58-48E1-B334-99D27838DA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/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095D1-37FA-496E-B6FD-ACE0978CD6C5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AB9B2-D555-456C-A3CB-2E44E6757A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6"/>
          <p:cNvGrpSpPr>
            <a:grpSpLocks/>
          </p:cNvGrpSpPr>
          <p:nvPr/>
        </p:nvGrpSpPr>
        <p:grpSpPr bwMode="auto"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0484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0884"/>
              <a:ext cx="4764617" cy="317711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7784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317" y="-8467"/>
              <a:ext cx="2588683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538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17" y="-8467"/>
              <a:ext cx="1289049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33" y="-8467"/>
              <a:ext cx="1248833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7" y="3589867"/>
              <a:ext cx="1818217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508000" y="457200"/>
            <a:ext cx="6446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620838"/>
            <a:ext cx="6446838" cy="290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0725"/>
            <a:ext cx="684213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9955EAF-2802-411E-BE90-8CDA1388B610}" type="datetimeFigureOut">
              <a:rPr lang="ru-RU"/>
              <a:pPr>
                <a:defRPr/>
              </a:pPr>
              <a:t>11.04.2024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0" y="4530725"/>
            <a:ext cx="4722813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3663" y="4530725"/>
            <a:ext cx="511175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00" smtClean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1895C93C-4F75-4E55-B5E8-B08DA4EEC6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5" r:id="rId11"/>
    <p:sldLayoutId id="2147483720" r:id="rId12"/>
    <p:sldLayoutId id="2147483726" r:id="rId13"/>
    <p:sldLayoutId id="2147483721" r:id="rId14"/>
    <p:sldLayoutId id="2147483722" r:id="rId15"/>
    <p:sldLayoutId id="2147483723" r:id="rId16"/>
  </p:sldLayoutIdLst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300" kern="1200">
          <a:solidFill>
            <a:srgbClr val="404040"/>
          </a:solidFill>
          <a:latin typeface="+mn-lt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000" kern="1200">
          <a:solidFill>
            <a:srgbClr val="404040"/>
          </a:solidFill>
          <a:latin typeface="+mn-lt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ts val="75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900" kern="1200">
          <a:solidFill>
            <a:srgbClr val="404040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0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530" y="285736"/>
            <a:ext cx="803275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1643042" y="357172"/>
            <a:ext cx="42513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eaLnBrk="1" hangingPunct="1"/>
            <a:r>
              <a:rPr lang="ru-RU" altLang="ru-RU" sz="2000" b="1" dirty="0">
                <a:solidFill>
                  <a:srgbClr val="003B82"/>
                </a:solidFill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1491630"/>
            <a:ext cx="6643734" cy="2456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</a:pPr>
            <a:r>
              <a:rPr lang="ru-RU" sz="3200" b="1" dirty="0">
                <a:solidFill>
                  <a:srgbClr val="003B82"/>
                </a:solidFill>
              </a:rPr>
              <a:t>Вакансии врачей </a:t>
            </a:r>
          </a:p>
          <a:p>
            <a:pPr algn="ctr" defTabSz="685800">
              <a:lnSpc>
                <a:spcPct val="120000"/>
              </a:lnSpc>
            </a:pPr>
            <a:r>
              <a:rPr lang="ru-RU" sz="3200" b="1" dirty="0">
                <a:solidFill>
                  <a:srgbClr val="003B82"/>
                </a:solidFill>
              </a:rPr>
              <a:t>в государственных учреждениях здравоохранения </a:t>
            </a:r>
          </a:p>
          <a:p>
            <a:pPr algn="ctr" defTabSz="685800">
              <a:lnSpc>
                <a:spcPct val="120000"/>
              </a:lnSpc>
            </a:pPr>
            <a:r>
              <a:rPr lang="ru-RU" sz="3200" b="1" dirty="0">
                <a:solidFill>
                  <a:srgbClr val="003B82"/>
                </a:solidFill>
              </a:rPr>
              <a:t>Ульяновской области</a:t>
            </a:r>
            <a:endParaRPr lang="ru-RU" sz="3200" b="1" dirty="0">
              <a:solidFill>
                <a:srgbClr val="003B82"/>
              </a:solidFill>
              <a:cs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92789" y="4613235"/>
            <a:ext cx="943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1" dirty="0">
                <a:solidFill>
                  <a:srgbClr val="003B82"/>
                </a:solidFill>
                <a:cs typeface="Times New Roman" pitchFamily="18" charset="0"/>
              </a:rPr>
              <a:t>2024 год</a:t>
            </a:r>
            <a:endParaRPr lang="ru-RU" sz="16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702277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57752" y="51470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больница №2»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861344" y="1165842"/>
            <a:ext cx="4536504" cy="77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0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Ярош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Галина Вячеславовна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10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8(8422)27-14-01</a:t>
            </a:r>
          </a:p>
          <a:p>
            <a:pPr algn="l">
              <a:lnSpc>
                <a:spcPts val="1000"/>
              </a:lnSpc>
            </a:pP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8(8422)27-14-04,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mgb-2kadry@mail.ru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61344" y="746096"/>
            <a:ext cx="5076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432030, Ульяновская область, г. Ульяновск, </a:t>
            </a:r>
          </a:p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пр-кт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д. 99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96475"/>
            <a:ext cx="8136904" cy="2877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Поликлиника (г. Ульяновск, проспект 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, д.35)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Врач-отоларинголог –  1 единица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Врач-функциональной диагностики – 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08.00-14.00 или 13:00-19:00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+ 1 рабочая суббота в месяц).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(ежемесячно к заработной плате 15 158 руб.).</a:t>
            </a:r>
            <a:endParaRPr lang="ru-RU" sz="1050" u="sng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2" name="Picture 2" descr="C:\Users\Кадры\Desktop\photo_2023-10-20_08-51-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746096"/>
            <a:ext cx="2347966" cy="1111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6456504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53658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Неврологическое отделение (Ульяновская область, г. Барыш, ул. Аптечная, дом.7)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Врач-по лечебной физкультуре и спортивной медицине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Врач-функциональной диагностики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</p:txBody>
      </p:sp>
    </p:spTree>
    <p:extLst>
      <p:ext uri="{BB962C8B-B14F-4D97-AF65-F5344CB8AC3E}">
        <p14:creationId xmlns:p14="http://schemas.microsoft.com/office/powerpoint/2010/main" val="2282499184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53658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 им. В.И. Ленина (Ульяновская область,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Барышский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 им. В.И. Ленина, ул. Ленина, дом.58А.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Врач-терапевт-участковый–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Отпуск: 28+15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г.Барыш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ул. Аптечная, дом.7 ) –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Врач-терапевт-участковый–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Отпуск: 28+15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34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199712449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60859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Офис врача общей практики(Ульяновская область, г. Барыш, ул. Молчанова, дом.2Б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Врач-терапевт-участковый–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Офис врача общей практики(Ульяновская область, г. Барыш, ул. Молчанова, дом.2Б ) 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(семейный врач)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</p:txBody>
      </p:sp>
    </p:spTree>
    <p:extLst>
      <p:ext uri="{BB962C8B-B14F-4D97-AF65-F5344CB8AC3E}">
        <p14:creationId xmlns:p14="http://schemas.microsoft.com/office/powerpoint/2010/main" val="2109403341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46457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Врач-онколог–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рентгенолог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28+21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</p:txBody>
      </p:sp>
    </p:spTree>
    <p:extLst>
      <p:ext uri="{BB962C8B-B14F-4D97-AF65-F5344CB8AC3E}">
        <p14:creationId xmlns:p14="http://schemas.microsoft.com/office/powerpoint/2010/main" val="885506219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99131" y="55552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81571" y="-34636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Детский противотуберкулезный санаторий «Белое Озеро»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699792" y="928140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Березин Сергей Геннадьевич</a:t>
            </a:r>
          </a:p>
          <a:p>
            <a:pPr algn="l">
              <a:lnSpc>
                <a:spcPts val="9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 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8(84247)2-34-42</a:t>
            </a:r>
          </a:p>
          <a:p>
            <a:pPr algn="l">
              <a:lnSpc>
                <a:spcPts val="900"/>
              </a:lnSpc>
            </a:pP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4247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48-2-46,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dps@mz73.ru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99792" y="575285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433825, Ульяновская область, Николаевский район,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п. Белое Озеро, ул. Детский санаторий «Белое Озеро», д. 16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9131" y="1577564"/>
            <a:ext cx="8190044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          </a:t>
            </a:r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–фтизиатр  – 1,5 единица  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08.00-14.00 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пн-суб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дней.  Заработная плата – 45 000 руб.</a:t>
            </a:r>
          </a:p>
          <a:p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Закон  Ульяновской  области  от  05.04.2006 № 43-30 «О  мерах  государственной  социальной  поддержки  отдельных категорий  специалистов,  работающих   и проживающих  в  сельских  населенных  пунктах, рабочих поселках и  поселках  городского  типа  на  территории  Ульяновской  области» - возмещение расходов за содержание занимаемой общей площади жилых помещений и возмещение расходов на оплату услуг по освещению и отоплению, а в жилых домах, не имеющих центрального отопления, - на приобретение и доставку твердого топлива, в виде ежемесячной денежной выплаты в размере 325 рублей;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50  000руб.);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1,5 млн. руб.     либо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Региональная программа «Земский доктор» компенсация расходов на приобретение жилого помещения в размере 1 000 000 руб.</a:t>
            </a:r>
          </a:p>
        </p:txBody>
      </p:sp>
      <p:pic>
        <p:nvPicPr>
          <p:cNvPr id="1026" name="Picture 2" descr="C:\Users\admin\Desktop\DSCN0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74" y="588612"/>
            <a:ext cx="2088232" cy="10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18365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674718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1891" y="51470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Зерносовхозская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1223627"/>
            <a:ext cx="507605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100"/>
              </a:lnSpc>
            </a:pP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Воробьева Марина Алексеевна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1100"/>
              </a:lnSpc>
            </a:pP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989 1600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927)804 8903, эл. почта: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zernosub@mz73.ru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894468" y="762694"/>
            <a:ext cx="5076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433529,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Мелекесский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р-н,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п. Новоселки, ул. Гагарина, д. 24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62694"/>
            <a:ext cx="2232248" cy="1160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6839" y="1952460"/>
            <a:ext cx="77415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lvl="0">
              <a:lnSpc>
                <a:spcPct val="150000"/>
              </a:lnSpc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 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Врач-хирург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1 единица (0,5 ставки)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08.00-11.30 (</a:t>
            </a:r>
            <a:r>
              <a:rPr lang="ru-RU" sz="9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), 08.00-11.00 – суббота. Отпуск: 28+14+3 календарных дней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7579 руб. оклад, сельские 15%, доплата за вредность 4%, КДУ, выплата за стаж непрерывной работы.</a:t>
            </a:r>
          </a:p>
          <a:p>
            <a:pPr lvl="0"/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900" b="1" u="sng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  <a:endParaRPr lang="ru-RU" sz="9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9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Закон Ульяновской области № 43-ЗО  ежемесячно к заработной плате 325 руб.;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50  000руб.);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4) Федеральная программа «Земский доктор» единовременная выплата в размере 1 500 000 руб.</a:t>
            </a:r>
          </a:p>
        </p:txBody>
      </p:sp>
    </p:spTree>
    <p:extLst>
      <p:ext uri="{BB962C8B-B14F-4D97-AF65-F5344CB8AC3E}">
        <p14:creationId xmlns:p14="http://schemas.microsoft.com/office/powerpoint/2010/main" val="3912936216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Зерносовхозская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920307"/>
            <a:ext cx="720080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Врач-акушер-гинеколог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1 единица (1,0 ставка)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08.00-14.30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), 08.00-13.30 – суббота.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28+14+3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15158 руб. оклад, сельские 15%, доплата за вредность 4%, КДУ, выплата за стаж непрерывной работы.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Федеральная программа «Земский доктор» единовременная выплата в размере 1 500 000 руб.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4) Закон Ульяновской области № 43-ЗО  ежемесячно к заработной плате 325 руб.</a:t>
            </a:r>
          </a:p>
        </p:txBody>
      </p:sp>
    </p:spTree>
    <p:extLst>
      <p:ext uri="{BB962C8B-B14F-4D97-AF65-F5344CB8AC3E}">
        <p14:creationId xmlns:p14="http://schemas.microsoft.com/office/powerpoint/2010/main" val="1723136515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Зерносовхозская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0364" y="1228151"/>
            <a:ext cx="759998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</a:t>
            </a:r>
          </a:p>
          <a:p>
            <a:pPr algn="ctr"/>
            <a:endParaRPr lang="ru-RU" sz="1100" b="1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Врач-педиатр участковый 1 единица (1,0 ставка)</a:t>
            </a:r>
            <a:endParaRPr lang="ru-RU" sz="12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08.00-14.30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), 08.00-13.30 – суббота.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28+14+3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15158 руб. оклад, сельские 15%, доплата за вредность 4%, КДУ, выплата за стаж непрерывной работы.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Федеральная программа «Земский доктор» единовременная выплата в размере 1 500 000 руб.;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4) Закон Ульяновской области № 43-ЗО  ежемесячно к заработной плате 325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268857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ru-RU" sz="1100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ВАКАНСИИ: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57075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hangingPunct="1"/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  <a:b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«Инзенская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7502" y="1347614"/>
            <a:ext cx="47880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Исполняющий обязанности </a:t>
            </a:r>
          </a:p>
          <a:p>
            <a:pPr algn="l">
              <a:lnSpc>
                <a:spcPts val="5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главного врача – Налётов Сергей Леонидович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 (842) 412-70-70</a:t>
            </a:r>
          </a:p>
          <a:p>
            <a:pPr algn="l"/>
            <a:br>
              <a:rPr lang="ru-RU" sz="1200" dirty="0">
                <a:solidFill>
                  <a:srgbClr val="1A0DAB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2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Главная медицинская сестра   - Ломтева Надежда Петровна</a:t>
            </a:r>
            <a:b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 (842) 412-70-70 </a:t>
            </a:r>
            <a:b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b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2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</a:t>
            </a:r>
            <a:r>
              <a:rPr lang="en-US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 (842) 412-</a:t>
            </a:r>
            <a:r>
              <a:rPr lang="en-US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74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en-US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61,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crbinza-ok@mail.ru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br>
              <a:rPr lang="ru-RU" sz="9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endParaRPr lang="ru-RU" sz="9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ул. Пирогова, 1, Инза, Ульяновская обл., 433031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1" y="1779662"/>
            <a:ext cx="864095" cy="103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23528" y="2787774"/>
            <a:ext cx="1512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>
                <a:latin typeface="PT Astra Serif" pitchFamily="18" charset="-52"/>
                <a:ea typeface="PT Astra Serif" pitchFamily="18" charset="-52"/>
              </a:rPr>
              <a:t>Ломтева Надежда Петровна</a:t>
            </a:r>
          </a:p>
        </p:txBody>
      </p:sp>
      <p:pic>
        <p:nvPicPr>
          <p:cNvPr id="1027" name="Picture 3" descr="C:\Users\User\Downloads\Naleto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915566"/>
            <a:ext cx="864096" cy="123295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600778" y="2139702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kern="0" dirty="0">
                <a:latin typeface="PT Astra Serif" pitchFamily="18" charset="-52"/>
                <a:ea typeface="PT Astra Serif" pitchFamily="18" charset="-52"/>
              </a:rPr>
              <a:t>Налётов Сергей Леонидович</a:t>
            </a:r>
            <a:endParaRPr lang="ru-RU" sz="8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031" name="Picture 7" descr="http://ic.pics.livejournal.com/zdorovs/16627846/1637013/1637013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291830"/>
            <a:ext cx="1584176" cy="1188132"/>
          </a:xfrm>
          <a:prstGeom prst="rect">
            <a:avLst/>
          </a:prstGeom>
          <a:noFill/>
        </p:spPr>
      </p:pic>
      <p:pic>
        <p:nvPicPr>
          <p:cNvPr id="1033" name="Picture 9" descr="https://ic.pics.livejournal.com/zdorovs/16627846/1632963/1632963_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1663" y="3291830"/>
            <a:ext cx="1572225" cy="1152128"/>
          </a:xfrm>
          <a:prstGeom prst="rect">
            <a:avLst/>
          </a:prstGeom>
          <a:noFill/>
        </p:spPr>
      </p:pic>
      <p:sp>
        <p:nvSpPr>
          <p:cNvPr id="1035" name="AutoShape 11" descr="https://pbs.twimg.com/media/E2xwO7oXEAQHTU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7" name="AutoShape 13" descr="https://pbs.twimg.com/media/E2xwO7oXEAQHTU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89508" y="3291830"/>
            <a:ext cx="154678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https://avatars.mds.yandex.net/get-altay/4737312/2a0000017a112adcd103a453724a6978651a/XX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3313916"/>
            <a:ext cx="1557967" cy="11300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6373808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hangingPunct="1"/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  <a:b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</a:t>
            </a:r>
            <a:r>
              <a:rPr lang="ru-RU" alt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Инзенская</a:t>
            </a: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87574"/>
            <a:ext cx="756084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en-US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терапевт участковый </a:t>
            </a:r>
            <a:r>
              <a:rPr lang="ru-RU" sz="1400" u="sng" dirty="0">
                <a:latin typeface="PT Astra Serif" pitchFamily="18" charset="-52"/>
                <a:ea typeface="PT Astra Serif" pitchFamily="18" charset="-52"/>
              </a:rPr>
              <a:t>– 5 единиц.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Амбулатория 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: 28+14 календарных дней 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40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705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руб.</a:t>
            </a:r>
          </a:p>
          <a:p>
            <a:endParaRPr lang="en-US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общий практики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2 единицы.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43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020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руб.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3) Федеральная программа «Земский доктор» единовременная выплата в размере 1 000 000 руб.</a:t>
            </a:r>
            <a:endParaRPr lang="en-US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5262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251520" y="142858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больница №2»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15566"/>
            <a:ext cx="739257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(г. Ульяновск, проспект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, д.35)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Врач-общей практики (семейный врач )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08:00-15:20 или 11:40-19:00 (пн-пт+1 рабочая суббота в месяц).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31+14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ультразвуковой диагностики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08:00-14:00 или 13:00-19:00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+ 1 рабочая суббота в месяц).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08:00-15:20 или 11:40-19:00 (пн-пт+1 рабочая суббота в месяц).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(ежемесячно к заработной плате 15 158 руб.)</a:t>
            </a:r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25297613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hangingPunct="1"/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  <a:b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</a:t>
            </a:r>
            <a:r>
              <a:rPr lang="ru-RU" alt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Инзенская</a:t>
            </a: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536586" cy="3716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en-US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невролог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 единица.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30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742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руб.</a:t>
            </a:r>
          </a:p>
          <a:p>
            <a:endParaRPr lang="en-US" sz="1200" u="sng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кардиолог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30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742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руб.</a:t>
            </a:r>
          </a:p>
          <a:p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3) Федеральная программа «Земский доктор» единовременная выплата в размере 1 000 000 руб.</a:t>
            </a:r>
            <a:endParaRPr lang="en-US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28620794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hangingPunct="1"/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  <a:b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</a:t>
            </a:r>
            <a:r>
              <a:rPr lang="ru-RU" alt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Инзенская</a:t>
            </a: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032530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</a:t>
            </a:r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endParaRPr lang="en-US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педиатр участковый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40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705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руб.</a:t>
            </a:r>
          </a:p>
          <a:p>
            <a:endParaRPr lang="en-US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терапевт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: - 1,5 единицы.</a:t>
            </a:r>
            <a:br>
              <a:rPr lang="ru-RU" sz="1200" u="sng" dirty="0">
                <a:latin typeface="PT Astra Serif" pitchFamily="18" charset="-52"/>
                <a:ea typeface="PT Astra Serif" pitchFamily="18" charset="-52"/>
              </a:rPr>
            </a:b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 до 16.00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  <a:br>
              <a:rPr lang="ru-RU" sz="1050" dirty="0">
                <a:latin typeface="PT Astra Serif" pitchFamily="18" charset="-52"/>
                <a:ea typeface="PT Astra Serif" pitchFamily="18" charset="-52"/>
              </a:rPr>
            </a:b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Амбулатория 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30 742 руб.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Стационар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: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заработная плата – от 34 705 руб.</a:t>
            </a:r>
          </a:p>
          <a:p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3) Федеральная программа «Земский доктор» единовременная выплата в размере 1 000 000 руб.</a:t>
            </a:r>
            <a:endParaRPr lang="ru-RU" sz="1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11673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hangingPunct="1"/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  <a:b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</a:t>
            </a:r>
            <a:r>
              <a:rPr lang="ru-RU" alt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Инзенская</a:t>
            </a: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en-US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хирург (стационар)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: 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37 516 руб.</a:t>
            </a:r>
          </a:p>
          <a:p>
            <a:endParaRPr lang="en-US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неонатолог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единица.</a:t>
            </a:r>
            <a:br>
              <a:rPr lang="ru-RU" sz="1200" u="sng" dirty="0">
                <a:latin typeface="PT Astra Serif" pitchFamily="18" charset="-52"/>
                <a:ea typeface="PT Astra Serif" pitchFamily="18" charset="-52"/>
              </a:rPr>
            </a:b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35 477 руб.</a:t>
            </a:r>
          </a:p>
          <a:p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3) Федеральная программа «Земский доктор» единовременная выплата в размере 1 000 000 руб.</a:t>
            </a:r>
            <a:endParaRPr lang="ru-RU" sz="10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7942784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hangingPunct="1"/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  <a:b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</a:t>
            </a:r>
            <a:r>
              <a:rPr lang="ru-RU" alt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Инзенская</a:t>
            </a: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685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en-US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онколог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31 173 руб.</a:t>
            </a:r>
          </a:p>
          <a:p>
            <a:endParaRPr lang="en-US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эндокринолог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30 742 руб.</a:t>
            </a:r>
          </a:p>
          <a:p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3) Федеральная программа «Земский доктор» единовременная выплата в размере 1000 000 руб.</a:t>
            </a:r>
            <a:endParaRPr lang="en-US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696741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 eaLnBrk="1" hangingPunct="1"/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  <a:b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</a:b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«</a:t>
            </a:r>
            <a:r>
              <a:rPr lang="ru-RU" alt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Инзенская</a:t>
            </a:r>
            <a:r>
              <a:rPr lang="ru-RU" alt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685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en-US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Заведующий поликлиникой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31 195 руб.</a:t>
            </a:r>
          </a:p>
          <a:p>
            <a:endParaRPr lang="en-US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Врач-акушер-гинеколог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-2 единицы, стационар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Отпуск: 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Заработанная плата – от 35931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3) Федеральная программа «Земский доктор» единовременная выплата в размере 1 000 000 рублей.</a:t>
            </a:r>
            <a:endParaRPr lang="en-US" sz="105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endParaRPr lang="ru-RU" sz="1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540539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Карсунская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 имени врача В.И. Фиошина»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56783" y="1358871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И.о. главного врача 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– Домнина Валентина Васильевна</a:t>
            </a:r>
          </a:p>
          <a:p>
            <a:pPr algn="l">
              <a:lnSpc>
                <a:spcPts val="9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Тел.: 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8(84246) 2-39-27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Отдел кадров: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8 (84246 ) 2-37-33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cadrkarscrb@mail.ru</a:t>
            </a:r>
          </a:p>
          <a:p>
            <a:pPr algn="l"/>
            <a:endParaRPr lang="en-US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356463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pic>
        <p:nvPicPr>
          <p:cNvPr id="16386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30009"/>
            <a:ext cx="2016224" cy="106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6783" y="919475"/>
            <a:ext cx="4435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 433210, Ульяновская обл.,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Карсунский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р-он,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. Карсун,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ул. Саратовская, д. 77 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2030650"/>
            <a:ext cx="7853432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ВАКАНСИИ: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Врач-гериатр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дней.  Заработная плата – от  40 000 руб.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Российской  Федерации от 31 мая 2019 года  № 696 – получение квартиры в аренду по договору социального найма с правом выкупа в собственность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 10% через 5 лет, за 1% через 10 лет работы в учреждении;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</p:txBody>
      </p:sp>
    </p:spTree>
    <p:extLst>
      <p:ext uri="{BB962C8B-B14F-4D97-AF65-F5344CB8AC3E}">
        <p14:creationId xmlns:p14="http://schemas.microsoft.com/office/powerpoint/2010/main" val="1607826074"/>
      </p:ext>
    </p:extLst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Карсунская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 имени врача В.И. Фиошина»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022939" y="140684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787774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41085" y="880792"/>
            <a:ext cx="7853432" cy="4139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 45 000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Врач-рентгенолог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 35 000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Российской  Федерации от 31 мая 2019 года  № 696 – получение квартиры в аренду по договору социального найма с правом выкупа в собственность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 10% через 5 лет, за 1% через 10 лет работы в учреждении;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4395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Карсунская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 имени врача В.И. Фиошина»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022939" y="140684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356463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92698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299386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019285"/>
            <a:ext cx="7056784" cy="3701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5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Врач-хирург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 45 000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Врач-анестезиолог-реаниматолог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08.00-15.20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28+21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 45 000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</p:txBody>
      </p:sp>
    </p:spTree>
    <p:extLst>
      <p:ext uri="{BB962C8B-B14F-4D97-AF65-F5344CB8AC3E}">
        <p14:creationId xmlns:p14="http://schemas.microsoft.com/office/powerpoint/2010/main" val="801705068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Карсунская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 имени врача В.И. Фиошина»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022939" y="140684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1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356463"/>
            <a:ext cx="77768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987824" y="926983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2299386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822" y="895155"/>
            <a:ext cx="7632218" cy="4147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lvl="0"/>
            <a:endParaRPr lang="ru-RU" sz="105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УЗИ  – 1 единица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онколог – 1 единица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 35 000 руб.</a:t>
            </a:r>
          </a:p>
          <a:p>
            <a:endParaRPr lang="ru-RU" dirty="0"/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Российской  Федерации от 31 мая 2019 года  № 696 – получение квартиры в аренду по договору социального найма с правом выкупа в собственность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 10% через 5 лет, за 1% через 10 лет работы в учреждении;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79286"/>
      </p:ext>
    </p:extLst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Крупнова Ирина Константиновна 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8824421188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8824421918,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mcrb2008@mail.ru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</a:t>
            </a:r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33130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Ульяновская область, р.п.Майна,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ул.Зеленая, д.1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5" y="2571750"/>
            <a:ext cx="216024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18" y="2584909"/>
            <a:ext cx="192214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71750"/>
            <a:ext cx="19442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38" name="Picture 2" descr="\\192.168.24.157\Users\Public\Отдел кадров\2024 год\МАРТ\фото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165" y="987574"/>
            <a:ext cx="2143140" cy="1420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71611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больница №2»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u="sng" dirty="0"/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47782" y="987574"/>
            <a:ext cx="76085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Женская консультация (г. Ульяновск, проспект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д.91/1)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08:00-15:20 или 11:40-19:00 (пн-пт+1 рабочая суббота в месяц).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Врачебная амбулатория (г. Ульяновск, улица Жиркевича, д.5)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Врач-общей практики (семейный врач ) – 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08:00-15:20 или 11:40-19:00 (пн-пт+1 рабочая суббота в месяц).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31+14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(ежемесячно к заработной плате 15 158 руб.).</a:t>
            </a: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544152482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2 единицы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28+15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рублей </a:t>
            </a: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1468380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4)Постановление Правительства Ульяновской области № 374-П (врач – ежемесячная выплата 10 000 рублей)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ru-RU" sz="1100" u="sng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ВАКАНСИИ:</a:t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Отделение анестезиологии и реанимации </a:t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</a:br>
            <a:r>
              <a:rPr lang="ru-RU" sz="1200" b="1" u="sng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Врач-анестезиолог-реаниматолог </a:t>
            </a:r>
            <a:r>
              <a:rPr lang="ru-RU" sz="1200" u="sng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– 1 единица</a:t>
            </a:r>
            <a:br>
              <a:rPr lang="ru-RU" sz="1200" u="sng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График работы: сменный. </a:t>
            </a:r>
            <a:r>
              <a:rPr lang="ru-RU" sz="1100" b="1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28+18 календарных дней</a:t>
            </a:r>
            <a:br>
              <a:rPr lang="ru-RU" sz="1100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</a:b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  <a:t>Заработная плата – от 60 000 руб.</a:t>
            </a:r>
            <a:br>
              <a:rPr lang="ru-RU" sz="1100" dirty="0">
                <a:latin typeface="Times New Roman" pitchFamily="18" charset="0"/>
                <a:ea typeface="PT Astra Serif" pitchFamily="18" charset="-52"/>
                <a:cs typeface="Times New Roman" pitchFamily="18" charset="0"/>
              </a:rPr>
            </a:br>
            <a:br>
              <a:rPr lang="ru-RU" sz="1100" dirty="0">
                <a:latin typeface="Times New Roman" pitchFamily="18" charset="0"/>
                <a:cs typeface="Times New Roman" pitchFamily="18" charset="0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512564"/>
      </p:ext>
    </p:extLst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91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Врач-офтальмолог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</a:p>
          <a:p>
            <a:pPr lvl="0"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дерматовенеролог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  <a:endParaRPr lang="ru-RU" sz="13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9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81719974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27661"/>
            <a:ext cx="7632848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</a:p>
          <a:p>
            <a:pPr lvl="0"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Врач-уролог – 1 единица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35 000 рублей</a:t>
            </a:r>
          </a:p>
          <a:p>
            <a:pPr lvl="0"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12377329"/>
      </p:ext>
    </p:extLst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27663"/>
            <a:ext cx="7632848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Врач-кардиолог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</a:p>
          <a:p>
            <a:pPr lvl="0"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Врач-онколог – 1 единица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  <a:endParaRPr lang="ru-RU" sz="13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43042885"/>
      </p:ext>
    </p:extLst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9841" y="827663"/>
            <a:ext cx="7632848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Врач-инфекционист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</a:p>
          <a:p>
            <a:pPr lvl="0"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Врач-фтизиатр – 1 единица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  <a:endParaRPr lang="ru-RU" sz="13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40844738"/>
      </p:ext>
    </p:extLst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27663"/>
            <a:ext cx="7632848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Врач-травматолог-ортопед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</a:p>
          <a:p>
            <a:pPr lvl="0"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Врач-эндокринолог – 1 единица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  <a:endParaRPr lang="ru-RU" sz="13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45851200"/>
      </p:ext>
    </p:extLst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27663"/>
            <a:ext cx="7632848" cy="422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рублей</a:t>
            </a:r>
          </a:p>
          <a:p>
            <a:pPr lvl="0"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 функциональной диагностики - 1 единица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 lvl="0"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  <a:endParaRPr lang="ru-RU" sz="13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05664813"/>
      </p:ext>
    </p:extLst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участковый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28+15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рублей </a:t>
            </a: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84481027"/>
      </p:ext>
    </p:extLst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Майнская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ультразвуковой диагностики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рублей </a:t>
            </a:r>
          </a:p>
          <a:p>
            <a:pPr>
              <a:lnSpc>
                <a:spcPts val="15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 выплат согласно комплексной программы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Майнский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по привлечению и закреплению молодых специалистов на селе: единовременная выплата 5000 рублей, ежемесячная выплата 2500 рублей, оплата найма  жилого помещения из расчета 4000 рублей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4120302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38148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больница №2»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987574"/>
            <a:ext cx="734481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Стационар (г. Ульяновск, проспект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д.99)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– 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08:00-15:20 или 11:40-19:00 (пн-пт+1 рабочая суббота в месяц).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Дневной стационар женской консультации (г. Ульяновск, проспект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д.99)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08.00-14.00 или 14.00- (пн-пт+1 рабочая суббота в месяц).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(ежемесячно к заработной плате 15 158 руб.).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006435036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62648" y="204413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«Николаевская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1421370"/>
            <a:ext cx="399593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Гаршин Александр Иванович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8(84247)2-11-94, 8 (84247)2-14-08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4247) 2-11-05,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nikcrbul@yandex.ru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59705"/>
            <a:ext cx="44555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433810,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 Николаевка,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Ульянова д. 21</a:t>
            </a:r>
          </a:p>
        </p:txBody>
      </p:sp>
      <p:pic>
        <p:nvPicPr>
          <p:cNvPr id="9" name="Рисунок 8" descr="IMG_20190927_144334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1" y="987574"/>
            <a:ext cx="1984303" cy="1285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IMG_20190926_102803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2928940"/>
            <a:ext cx="1984303" cy="12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_20190926_1030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219" y="2928939"/>
            <a:ext cx="1827813" cy="129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IMG_20190926_10343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93363" y="2928941"/>
            <a:ext cx="1843879" cy="129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7847161"/>
      </p:ext>
    </p:extLst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62648" y="204413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«Николаевская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843808" y="1493540"/>
            <a:ext cx="399593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15566"/>
            <a:ext cx="7331812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 Николаевка, ул. Ульянова д. 21)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терапевт участковый 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,  выходной – суббота, воскресенье.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 (+3 дня непрерывный стаж работы свыше 3 лет)+ 14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35000 руб. до 55000руб.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невролог 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,  выходной – суббота, воскресенье.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 + 14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35000 руб. до 65000руб.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Закон Ульяновской области № 103-ЗО от 02.10.2020г.: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единовременно 10 000 руб. при трудоустройстве;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1 000 руб. ежемесячно в течение 3-х лет;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молодым специалистам, проживающим в сельской местности +325 руб. ежемесячно в течение 3-х лет, единовременно 20 000 руб. – за 1 год работы, 40 000 руб. – за 2 год работы, 60 000 руб.  - за 3 год работы;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5 000 руб. – ежегодная компенсация расходов на проезд у месту использования отпуска и обратно в течение 3-х лет;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работу;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1,5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млн.руб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5547723"/>
      </p:ext>
    </p:extLst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62648" y="204413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«Николаевская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843808" y="1493540"/>
            <a:ext cx="399593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15566"/>
            <a:ext cx="7331812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 Николаевка, ул. Ульянова д. 21)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фтизиатр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08.00-14.00(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,  выходной – суббота,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воскресенье.Отпуск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 28 + 14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35000 руб. до 65000руб.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Врач – хирург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График работы: 08.00-15.40(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). ,  выходной – суббота,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воскресенье.Отпуск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: 28 + 14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Заработная плата – от 35000 руб. до  65000руб.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Закон Ульяновской области № 103-ЗО от 02.10.2020г.: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единовременно 10 000 руб. при трудоустройстве;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1 000 руб. ежемесячно в течение 3-х лет;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молодым специалистам, проживающим в сельской местности +325 руб. ежемесячно в течение 3-х лет, единовременно 20 000 руб. – за 1 год работы, 40 000 руб. – за 2 год работы, 60 000 руб.  - за 3 год работы;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5 000 руб. – ежегодная компенсация расходов на проезд у месту использования отпуска и обратно в течение 3-х лет;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работу;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1,5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млн.руб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6786724"/>
      </p:ext>
    </p:extLst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62648" y="204413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«Николаевская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843808" y="1493540"/>
            <a:ext cx="399593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915566"/>
            <a:ext cx="73318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р.п.Николаевка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ул.Ульянова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д.21)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офтальмолог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,  выходной – суббота,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воскресенье.Отпуск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 28 + 14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35000 руб. до 65000руб.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травматолог - ортопед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,  выходной – суббота,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воскресенье.Отпуск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 28 + 14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35000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до 63000руб.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психиатр - нарколог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,  выходной – суббота,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воскресенье.Отпуск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 28 + 14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35000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до 65000руб.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Закон Ульяновской области № 103-ЗО от 02.10.2020г.: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единовременно 10 000 руб. при трудоустройстве;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1 000 руб. ежемесячно в течение 3-х лет;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молодым специалистам, проживающим в сельской местности +325 руб. ежемесячно в течение 3-х лет, единовременно 20 000 руб. –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      за 1 год работы, 40 000 руб. – за 2 год работы, 60 000 руб.  - за 3 год работы;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5 000 руб. – ежегодная компенсация расходов на проезд у месту использования отпуска и обратно в течение 3-х лет;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работу;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1,5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млн.руб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5960620"/>
      </p:ext>
    </p:extLst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Ново-Майнская городская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491630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100"/>
              </a:lnSpc>
            </a:pP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Матросов Дмитрий Васильевич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1100"/>
              </a:lnSpc>
            </a:pP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8(84235)78-2-72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8(937)276-99-29,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nmgb@mz73.ru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433555,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Мелекесский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район,</a:t>
            </a:r>
          </a:p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 Новая Майна, ул. Комсомольская, д. 36</a:t>
            </a:r>
          </a:p>
        </p:txBody>
      </p:sp>
      <p:pic>
        <p:nvPicPr>
          <p:cNvPr id="1028" name="Picture 4" descr="C:\Users\User\Desktop\Изображение 0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7752"/>
            <a:ext cx="2304256" cy="140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Изображение 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059582"/>
            <a:ext cx="2448272" cy="138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Изображение 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2571749"/>
            <a:ext cx="2448272" cy="14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332923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Ново-Майнская городская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Поликлиника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Суббота с 08.00 до 14.00 (по графику) </a:t>
            </a:r>
          </a:p>
          <a:p>
            <a:pPr>
              <a:lnSpc>
                <a:spcPts val="1500"/>
              </a:lnSpc>
            </a:pP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>
              <a:lnSpc>
                <a:spcPct val="150000"/>
              </a:lnSpc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Ежемесячная выплата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жилья молодым специалистам в размере 7500 рублей ежемесячно в течение первых трех лет работы.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0336085"/>
      </p:ext>
    </p:extLst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Ново-Майнская городская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355726"/>
            <a:ext cx="76695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Ежемесячная выплата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жилья молодым специалистам в размере 7500 рублей ежемесячно в течение первых трех лет работы.</a:t>
            </a:r>
          </a:p>
          <a:p>
            <a:endParaRPr lang="ru-RU" sz="1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440159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ru-RU" sz="1100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ВАКАНСИИ:</a:t>
            </a:r>
            <a:br>
              <a:rPr lang="ru-RU" sz="1100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Поликлиника</a:t>
            </a: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Врач-педиатр участковый - 1 единица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График работы: с 08.00 до 16.00 (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Пн-Пт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). Суббота с 08.00 до 14.00 (по графику).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28+14 календарных дней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Заработная плата – от 60 000,00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985363"/>
      </p:ext>
    </p:extLst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«Новомалыклинская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070525" y="1485539"/>
            <a:ext cx="5786478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Котельников Олег Александрович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630-06-59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937) 459-73-86, </a:t>
            </a:r>
            <a:r>
              <a:rPr lang="kl-GL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nm-kadri@yandex.ru</a:t>
            </a:r>
            <a:endParaRPr lang="en-US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9992" y="942335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433560, Ульяновская область, Новомалыклинский район,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с. Новая Малыкла, ул. Кооперативная, д. 114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7" y="2500312"/>
            <a:ext cx="6572296" cy="1928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8370685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«Новомалыклинская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27663"/>
            <a:ext cx="7488832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Врач-онколог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8.00 – 14.00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пн-суб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46931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Врач-анестезиолог- реаниматолог – 1 единица</a:t>
            </a:r>
            <a:br>
              <a:rPr lang="ru-RU" sz="1200" b="1" u="sng" dirty="0">
                <a:latin typeface="PT Astra Serif" pitchFamily="18" charset="-52"/>
                <a:ea typeface="PT Astra Serif" pitchFamily="18" charset="-52"/>
              </a:rPr>
            </a:b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8.00 – 14.00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пн-суб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  <a:br>
              <a:rPr lang="ru-RU" sz="1000" dirty="0">
                <a:latin typeface="PT Astra Serif" pitchFamily="18" charset="-52"/>
                <a:ea typeface="PT Astra Serif" pitchFamily="18" charset="-52"/>
              </a:rPr>
            </a:b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62447 руб.</a:t>
            </a:r>
            <a:br>
              <a:rPr lang="ru-RU" sz="1000" dirty="0">
                <a:latin typeface="PT Astra Serif" pitchFamily="18" charset="-52"/>
                <a:ea typeface="PT Astra Serif" pitchFamily="18" charset="-52"/>
              </a:rPr>
            </a:b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 – 3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8.00 – 14.00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пн-суб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 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46931 руб.</a:t>
            </a:r>
          </a:p>
          <a:p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1500000 руб.;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Программа «Забота» МО «Новомалыклинский район»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жилья 2000 руб. ежемесячно.</a:t>
            </a:r>
          </a:p>
        </p:txBody>
      </p:sp>
    </p:spTree>
    <p:extLst>
      <p:ext uri="{BB962C8B-B14F-4D97-AF65-F5344CB8AC3E}">
        <p14:creationId xmlns:p14="http://schemas.microsoft.com/office/powerpoint/2010/main" val="3324155298"/>
      </p:ext>
    </p:extLst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«Новомалыклинская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344816" cy="4267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невролог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8.00 – 14.00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пн-суб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46931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акушер-гинеколог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8.00 – 14.00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пн-суб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46931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терапевт участковый 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8.00 – 14.00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пн-суб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56931 руб.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1500000 руб.;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Программа «Забота»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Новомалыклинский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жилья 2000 руб. ежемесячно.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10924086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  <a:b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больница № 3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700738" y="915566"/>
            <a:ext cx="5039614" cy="1134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 defTabSz="912813">
              <a:spcBef>
                <a:spcPct val="0"/>
              </a:spcBef>
              <a:buClrTx/>
              <a:buSzTx/>
              <a:defRPr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Адрес: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 432044, Ульяновская область, г. Ульяновск, ул. Хрустальная, д. 3Б</a:t>
            </a:r>
          </a:p>
          <a:p>
            <a:pPr lvl="0" algn="l" defTabSz="912813">
              <a:spcBef>
                <a:spcPct val="0"/>
              </a:spcBef>
              <a:buClrTx/>
              <a:buSzTx/>
              <a:defRPr/>
            </a:pPr>
            <a:endParaRPr lang="ru-RU" sz="12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 algn="l" defTabSz="912813">
              <a:spcBef>
                <a:spcPct val="0"/>
              </a:spcBef>
              <a:buClrTx/>
              <a:buSzTx/>
              <a:defRPr/>
            </a:pPr>
            <a:r>
              <a:rPr lang="ru-RU" sz="1200" b="1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Главный врач – </a:t>
            </a:r>
            <a:r>
              <a:rPr lang="ru-RU" sz="1200" b="1" kern="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Свирид</a:t>
            </a:r>
            <a:r>
              <a:rPr lang="ru-RU" sz="1200" b="1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Ольга Михайловна</a:t>
            </a:r>
            <a:r>
              <a:rPr lang="ru-RU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                 </a:t>
            </a:r>
          </a:p>
          <a:p>
            <a:pPr lvl="0" algn="l" defTabSz="912813">
              <a:spcBef>
                <a:spcPct val="0"/>
              </a:spcBef>
              <a:buClrTx/>
              <a:buSzTx/>
              <a:defRPr/>
            </a:pPr>
            <a:r>
              <a:rPr lang="ru-RU" sz="1200" b="1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Тел.:</a:t>
            </a:r>
            <a:r>
              <a:rPr lang="ru-RU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 8</a:t>
            </a:r>
            <a:r>
              <a:rPr lang="en-US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(84</a:t>
            </a:r>
            <a:r>
              <a:rPr lang="en-US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</a:t>
            </a:r>
            <a:r>
              <a:rPr lang="ru-RU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</a:t>
            </a:r>
            <a:r>
              <a:rPr lang="en-US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38-70-90</a:t>
            </a:r>
            <a:endParaRPr lang="ru-RU" sz="1200" kern="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 algn="l" defTabSz="912813">
              <a:spcBef>
                <a:spcPct val="0"/>
              </a:spcBef>
              <a:buClrTx/>
              <a:buSzTx/>
              <a:defRPr/>
            </a:pPr>
            <a:endParaRPr lang="ru-RU" sz="1200" kern="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 algn="l" defTabSz="912813">
              <a:spcBef>
                <a:spcPct val="0"/>
              </a:spcBef>
              <a:buClrTx/>
              <a:buSzTx/>
              <a:defRPr/>
            </a:pPr>
            <a:r>
              <a:rPr lang="ru-RU" sz="1200" b="1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Отдел кадров: </a:t>
            </a:r>
            <a:r>
              <a:rPr lang="ru-RU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8</a:t>
            </a:r>
            <a:r>
              <a:rPr lang="en-US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(8422) 36-24-83</a:t>
            </a:r>
            <a:r>
              <a:rPr lang="ru-RU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 </a:t>
            </a:r>
            <a:r>
              <a:rPr lang="en-US" sz="1200" kern="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ofisgb@mail</a:t>
            </a:r>
            <a:r>
              <a:rPr lang="ru-RU" sz="12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</a:t>
            </a:r>
            <a:r>
              <a:rPr lang="en-US" sz="1200" kern="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ru</a:t>
            </a:r>
            <a:endParaRPr lang="en-US" sz="1200" kern="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00738" y="915566"/>
            <a:ext cx="5291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971742"/>
            <a:ext cx="81369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200" kern="0" dirty="0">
                <a:solidFill>
                  <a:srgbClr val="40404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 №1 </a:t>
            </a:r>
            <a:r>
              <a:rPr lang="ru-RU" sz="12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(г. Ульяновск, ул. Хрустальная, д. 3Б)</a:t>
            </a:r>
            <a:r>
              <a:rPr lang="ru-RU" sz="1200" b="1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200" b="1" u="sng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</a:t>
            </a:r>
            <a:r>
              <a:rPr lang="ru-RU" sz="1200" b="1" u="sng" kern="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оториноларинголог</a:t>
            </a:r>
            <a:r>
              <a:rPr lang="ru-RU" sz="1200" b="1" u="sng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– 1 единица</a:t>
            </a:r>
          </a:p>
          <a:p>
            <a:pPr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200" b="1" u="sng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Врач-инфекционист  – 1 единица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0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15.00 </a:t>
            </a:r>
            <a:r>
              <a:rPr lang="ru-RU" sz="10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(понедельник-пятница, с 1 рабочей субботой в месяц).</a:t>
            </a:r>
            <a:r>
              <a:rPr lang="ru-RU" sz="10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000" b="1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0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0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Заработанная плата – 60 000 рублей</a:t>
            </a:r>
          </a:p>
          <a:p>
            <a:endParaRPr lang="ru-RU" sz="9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(ежемесячно к заработной плате 14 500 руб.).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66C745-8284-4F70-8AEB-3DBF8E0C0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15566"/>
            <a:ext cx="198022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57012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3981" y="623248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59550" y="0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Новоульяновская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городская больница им. 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А.Ф.Альберт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481120" y="920171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Исполняющий обязанности главного врача – </a:t>
            </a:r>
          </a:p>
          <a:p>
            <a:pPr algn="l">
              <a:lnSpc>
                <a:spcPts val="8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Иванов Алексей Валерьевич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8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8(84255)7-11-55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55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7-11-54,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adry_2800@mail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en-US" sz="12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ru</a:t>
            </a:r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81119" y="623250"/>
            <a:ext cx="5187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433300, Ульяновская область, г.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Новоульяновск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 Ремесленная, д. 2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7782" y="1779884"/>
            <a:ext cx="72008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Поликлиника(г.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Новоульяновск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ул. Ремесленная, д. 2)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– 2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)., 08.00-13.00(суббота).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дней.  Заработная плата – 44 000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Врач-травматолог-ортопед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)., 08.00-13.00(суббота).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дней.  Заработная плата –  36  000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функциональной диагностики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08.00-14.48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)., 08.00-13.00(суббота).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дней.  Заработная плата –  24  000 руб.</a:t>
            </a:r>
          </a:p>
          <a:p>
            <a:endParaRPr lang="ru-RU" sz="900" b="1" u="sng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  единовременная выплата в размере 1 000 000 руб.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932067-179C-4E01-87E1-F27C00331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9542"/>
            <a:ext cx="1872208" cy="105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9540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Новоульяновская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городская больница им. 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А.Ф.Альберт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894039"/>
            <a:ext cx="72008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 (г.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Новоульяновск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ул. Ремесленная, д.2)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Врач-хирург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)., 08.00-13.00 (суббота).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36 000 руб.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Инфекционное отделение (г.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Новоульяновск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ул. Ремесленная, д.2)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Врач-инфекционист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08.00-14.40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08.00-13.00 (суббота).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36 000 руб.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Хирургическое отделение (г.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Новоульяновск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ул. Ремесленная, д.2)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Врач-хирург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)., 08.00-13.00 (суббота).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36 000 руб.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 доктор» единовременная выплата в размере 1 000 000 руб.</a:t>
            </a:r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095868234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Новоульяновская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городская больница им. 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А.Ф.Альберт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46138" y="827663"/>
            <a:ext cx="693702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Поликлиника(г.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Новоульяновск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, ул. Ремесленная, д. 2)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Врач-фтизиатр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08.00-13.00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)., 08.00-13.00(суббота).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36 000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 доктор» единовременная выплата в размере 1 000 000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b="1" dirty="0"/>
          </a:p>
          <a:p>
            <a:endParaRPr lang="ru-RU" sz="1200" b="1" dirty="0"/>
          </a:p>
          <a:p>
            <a:endParaRPr lang="ru-RU" sz="1200" b="1" dirty="0"/>
          </a:p>
          <a:p>
            <a:endParaRPr lang="ru-RU" sz="1200" b="1" dirty="0"/>
          </a:p>
          <a:p>
            <a:endParaRPr lang="ru-RU" sz="1200" b="1" dirty="0"/>
          </a:p>
          <a:p>
            <a:endParaRPr lang="ru-RU" sz="1200" b="1" dirty="0"/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527706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«Радищевская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Кустова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Светлана Борисовна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823-36-31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937)453-44-70, 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kadr_rcrb@mail.ru</a:t>
            </a:r>
            <a:endParaRPr lang="en-US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433910,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Радищево,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Свердлова, д. 24</a:t>
            </a:r>
          </a:p>
        </p:txBody>
      </p:sp>
      <p:pic>
        <p:nvPicPr>
          <p:cNvPr id="1027" name="Picture 3" descr="C:\Users\ОтделКадров\Desktop\пол-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26074"/>
            <a:ext cx="2160240" cy="132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70" y="2643758"/>
            <a:ext cx="2189437" cy="1397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748" y="2629813"/>
            <a:ext cx="1974023" cy="1393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29812"/>
            <a:ext cx="2088232" cy="142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17480"/>
      </p:ext>
    </p:extLst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«Радищевская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ВАКАНСИИ: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Амбулаторно – поликлиническое отделение</a:t>
            </a:r>
            <a:b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4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Врач – офтальмолог – 0,5 единицы</a:t>
            </a:r>
            <a:br>
              <a:rPr lang="ru-RU" sz="14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График работы: с 08-00 до 11-30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-пт.). 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28+14 календарных дней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Заработная плата – от 25 000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8832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02" y="889218"/>
            <a:ext cx="6913102" cy="3884967"/>
          </a:xfrm>
        </p:spPr>
        <p:txBody>
          <a:bodyPr/>
          <a:lstStyle/>
          <a:p>
            <a:pPr marL="0" indent="0">
              <a:lnSpc>
                <a:spcPts val="1560"/>
              </a:lnSpc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Терапевтическое отделение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Врач-терапевт – 1 единица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с 08-00 до 15-30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-пт.). 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200" b="1" dirty="0">
              <a:latin typeface="PT Astra Serif" pitchFamily="18" charset="-52"/>
              <a:ea typeface="PT Astra Serif" pitchFamily="18" charset="-5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marL="0" lvl="0" indent="0" defTabSz="912813">
              <a:spcBef>
                <a:spcPct val="0"/>
              </a:spcBef>
              <a:buClrTx/>
              <a:buSzTx/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marL="0" lvl="0" indent="0"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3) Предоставление жилья;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5) Федеральная программа «Земский доктор» единовременная выплата в размере 1 500 000 руб.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endParaRPr lang="ru-RU" sz="1100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«Радищевская районная больница»</a:t>
            </a: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8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79455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«Радищевская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34481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Врачебная амбулатория п. Октябрьский (п. Октябрьский, ул. Мира,25)</a:t>
            </a:r>
          </a:p>
          <a:p>
            <a:pPr>
              <a:lnSpc>
                <a:spcPts val="1560"/>
              </a:lnSpc>
            </a:pP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терапевт участковый–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с 8:00 до 15:30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-пт.). </a:t>
            </a:r>
          </a:p>
          <a:p>
            <a:pPr>
              <a:lnSpc>
                <a:spcPts val="1560"/>
              </a:lnSpc>
            </a:pP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дней.  Заработная плата – от 50 000 руб.</a:t>
            </a:r>
          </a:p>
          <a:p>
            <a:pPr>
              <a:lnSpc>
                <a:spcPts val="1560"/>
              </a:lnSpc>
            </a:pPr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соц.найма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с правом выкупа в собственность за 10% через 5 лет, за 1% через 10 лет работы в учреждении;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71955317"/>
      </p:ext>
    </p:extLst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Рязановская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491630"/>
            <a:ext cx="4788024" cy="108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Кочемазов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Александр Викторович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84 235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96-7-23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84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235)96-7-09 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ryazanub@mz73.ru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433545,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Мелекесский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район,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с.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Рязаново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 Школьная, д.15</a:t>
            </a:r>
          </a:p>
        </p:txBody>
      </p:sp>
      <p:pic>
        <p:nvPicPr>
          <p:cNvPr id="1027" name="Picture 3" descr="C:\Users\Пользователь\Downloads\IMG-20240320-WA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000114"/>
            <a:ext cx="2714644" cy="1643074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ownloads\IMG-20240320-WA00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786064"/>
            <a:ext cx="2428892" cy="1643074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ownloads\IMG-20240320-WA00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2786064"/>
            <a:ext cx="2500330" cy="1643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198483"/>
      </p:ext>
    </p:extLst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Рязановская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педиатр участковый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); 8.00-14.30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суб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.) Перерыв с 12.00-13.00.                      </a:t>
            </a:r>
          </a:p>
          <a:p>
            <a:pPr>
              <a:lnSpc>
                <a:spcPts val="1500"/>
              </a:lnSpc>
            </a:pP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ежегодная компенсация расходов на проезд к месту использования отпуска и обратно в размере, равном величине таких расходов, но не превышающем 5000 рублей.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3-х лет;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44206113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Рязановская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Офис врача общей практики ( п.Дивный,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Мелекесский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район )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(семейный врач)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); 8.00-14.30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суб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.) Перерыв с 12.00-13.00.                             </a:t>
            </a:r>
          </a:p>
          <a:p>
            <a:pPr>
              <a:lnSpc>
                <a:spcPts val="1500"/>
              </a:lnSpc>
            </a:pP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/>
              <a:t>ежегодная компенсация расходов на проезд к месту использования отпуска и обратно в размере, равном величине таких расходов, но не превышающем 5000 рублей.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3-х лет;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9467962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  <a:b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больница № 3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392570" cy="363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200" kern="0" dirty="0">
                <a:solidFill>
                  <a:srgbClr val="404040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 №1 </a:t>
            </a:r>
            <a:r>
              <a:rPr lang="ru-RU" sz="12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(г. Ульяновск, ул. Хрустальная, д. 3Б) 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200" b="1" u="sng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Врач-клинической лабораторной диагностики – 1 единица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200" b="1" u="sng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Врач-уролог – 1 единица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1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15.00 </a:t>
            </a:r>
            <a:r>
              <a:rPr lang="ru-RU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(понедельник-пятница, с 1 рабочей субботой в месяц).</a:t>
            </a:r>
            <a:r>
              <a:rPr lang="ru-RU" sz="11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100" b="1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1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pPr lvl="0" defTabSz="342900">
              <a:spcBef>
                <a:spcPts val="0"/>
              </a:spcBef>
              <a:buClr>
                <a:srgbClr val="90C226"/>
              </a:buClr>
              <a:buSzPct val="80000"/>
              <a:defRPr/>
            </a:pPr>
            <a:r>
              <a:rPr lang="ru-RU" sz="1100" kern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Заработанная плата – 60 000 рублей</a:t>
            </a:r>
          </a:p>
          <a:p>
            <a:endParaRPr lang="ru-RU" sz="105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(ежемесячно к заработной плате 14 500 руб.).</a:t>
            </a:r>
          </a:p>
          <a:p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3236774137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«Сенгилеевская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29302" y="1377231"/>
            <a:ext cx="4307940" cy="71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00"/>
              </a:lnSpc>
            </a:pPr>
            <a:r>
              <a:rPr lang="ru-RU" sz="11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И.о</a:t>
            </a:r>
            <a:r>
              <a:rPr lang="ru-RU" sz="11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 главного врача – Фомина Наталья Александровна</a:t>
            </a:r>
            <a:endParaRPr lang="ru-RU" sz="11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900"/>
              </a:lnSpc>
            </a:pPr>
            <a:r>
              <a:rPr lang="ru-RU" sz="11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8(84233)2-12-72</a:t>
            </a:r>
          </a:p>
          <a:p>
            <a:pPr algn="l"/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(88423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)2-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3-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07, </a:t>
            </a:r>
            <a:r>
              <a:rPr lang="en-US" sz="11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sengrb@mz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73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en-US" sz="11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ru</a:t>
            </a:r>
            <a:endParaRPr lang="en-US" sz="11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8926" y="915566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433380, Ульяновская область, Сенгилеевский район, г. Сенгилей, ул.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д. 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067694"/>
            <a:ext cx="72008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Поликлиника (г. Сенгилей, ул.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8)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Врач-стоматолог  –  1 единица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08.00-14.30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23 000  руб.</a:t>
            </a:r>
          </a:p>
          <a:p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9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  <a:p>
            <a:endParaRPr lang="ru-RU" sz="800" dirty="0"/>
          </a:p>
          <a:p>
            <a:pPr lvl="0"/>
            <a:endParaRPr lang="ru-RU" sz="800" b="1" u="sng" dirty="0"/>
          </a:p>
          <a:p>
            <a:endParaRPr lang="ru-RU" sz="1200" dirty="0"/>
          </a:p>
        </p:txBody>
      </p:sp>
      <p:pic>
        <p:nvPicPr>
          <p:cNvPr id="12" name="Рисунок 11" descr="specuchet-01.jpg"/>
          <p:cNvPicPr>
            <a:picLocks noChangeAspect="1"/>
          </p:cNvPicPr>
          <p:nvPr/>
        </p:nvPicPr>
        <p:blipFill>
          <a:blip r:embed="rId4" cstate="print"/>
          <a:srcRect l="11446" r="11446"/>
          <a:stretch>
            <a:fillRect/>
          </a:stretch>
        </p:blipFill>
        <p:spPr>
          <a:xfrm>
            <a:off x="785786" y="928676"/>
            <a:ext cx="1972180" cy="111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7068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«Сенгилеевская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9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 (г. Сенгилей, ул.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д.8)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1 единица (0.75 ст.)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18 000 руб.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Врач-хирург – 1 единица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9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23 000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Врач-офтальмолог – 1 единица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23 000  руб.</a:t>
            </a:r>
          </a:p>
          <a:p>
            <a:pPr marL="228600" indent="-228600">
              <a:buAutoNum type="arabicParenR"/>
            </a:pPr>
            <a:endParaRPr lang="ru-RU" sz="800" dirty="0"/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9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753052045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«Сенгилеевская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ВАКАНСИИ: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 (г. Сенгилей, ул.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д.8)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Врач-ультразвуковой диагностики –  1 единица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25 000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Врач-фтизиатр –  1 единица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28 000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Врач-невролог –  1 единица (0.5 ст.)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08.00-12.00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12 000 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9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597519757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8558" y="69954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76296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«Сенгилеевская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77176" y="771550"/>
            <a:ext cx="72008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 (г. Сенгилей, ул.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8) 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Врач-эндокринолог –  1 единица (0.5 ст.)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08.00-12.00 (</a:t>
            </a:r>
            <a:r>
              <a:rPr lang="ru-RU" sz="9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12 000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Врач-гериатр –  1 единица (0.5 ст.)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08.00-12.00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12 000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клинико-диагностической лаборатории –  1 единица  (0.5 ст.)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08.00-12.00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13 000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по паллиативной медицинской помощи взрослым –  1 единица  (0.5 ст.)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08.00-12.00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12 000  руб.</a:t>
            </a:r>
          </a:p>
          <a:p>
            <a:endParaRPr lang="ru-RU" sz="800" dirty="0"/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9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500985481"/>
      </p:ext>
    </p:extLst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60404" y="69954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53560" y="76296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«Сенгилеевская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699544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г.Сенгилей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ул.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8)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дерматовенеролог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 1 единица (0.25 ст.)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08.00-09.57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6500  руб.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 по медицинской профилактике –  1 единица (0.25 ст.)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08.00-09.57 (</a:t>
            </a:r>
            <a:r>
              <a:rPr lang="ru-RU" sz="9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6500  руб.</a:t>
            </a:r>
          </a:p>
          <a:p>
            <a:pPr lvl="0"/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Терапевтическое отделение (г.Сенгилей,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ул.Нижневыборная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8)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терапевт –  1 единица 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сменный.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24 000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- невролог –  1 единица  (0.25 ст.)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 – 09.57 (пн.-пт.)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6000  руб.</a:t>
            </a:r>
          </a:p>
          <a:p>
            <a:endParaRPr lang="ru-RU" sz="800" dirty="0"/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8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8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8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457092718"/>
      </p:ext>
    </p:extLst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«Сенгилеевская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Хирургическое отделение (г. Сенгилей, ул.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8) –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Врач-анестезиолог - реаниматолог – 1 единица  </a:t>
            </a:r>
          </a:p>
          <a:p>
            <a:r>
              <a:rPr lang="ru-RU" sz="800" dirty="0">
                <a:latin typeface="PT Astra Serif" pitchFamily="18" charset="-52"/>
                <a:ea typeface="PT Astra Serif" pitchFamily="18" charset="-52"/>
              </a:rPr>
              <a:t>График работы: сменный.  Отпуск: 28+14 календарных дней</a:t>
            </a:r>
          </a:p>
          <a:p>
            <a:r>
              <a:rPr lang="ru-RU" sz="800" dirty="0">
                <a:latin typeface="PT Astra Serif" pitchFamily="18" charset="-52"/>
                <a:ea typeface="PT Astra Serif" pitchFamily="18" charset="-52"/>
              </a:rPr>
              <a:t>Заработная плата – 18 000  руб. </a:t>
            </a:r>
          </a:p>
          <a:p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Педиатрическое  отделение (г. Сенгилей, ул. </a:t>
            </a:r>
            <a:r>
              <a:rPr lang="ru-RU" sz="12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Нижневыборная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, 8) –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 - педиатр –  1 единица </a:t>
            </a: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сменный.  Отпуск: 28+14 календарных дней</a:t>
            </a: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24 000  руб.</a:t>
            </a:r>
            <a:endParaRPr lang="ru-RU" sz="8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8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8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8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483377059"/>
      </p:ext>
    </p:extLst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46548" y="67471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28988" y="51470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«Сенгилеевская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674716"/>
            <a:ext cx="7200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Силикатненская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участковая больница (Сенгилеевский район,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 Силикатный, ул. Лесная, д. 1 А) –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 1 единица 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 – 16.00.(пн.-пт.)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25 000 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Врач-хирург поликлиники –  1 единица (0.5 ст.)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 – 12.00.(пн.-пт.)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13 000  руб.</a:t>
            </a:r>
          </a:p>
          <a:p>
            <a:endParaRPr lang="ru-RU" sz="900" b="1" u="sng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Красногуляевская врачебная амбулатория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Сенгилеевский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район,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р.п.Красный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Гуляй,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ул.Железнодорожная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, д.1) –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Врач-акушер-гинеколог –  1 единица  (0.75 ст.)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 – 14.00. 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20 000  руб.</a:t>
            </a:r>
            <a:endParaRPr lang="ru-RU" sz="9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 – стоматолог – ортопед – 1 единица (0.5 ст.)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 – 11.30. Отпуск:28+14 календарных дней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13 000  руб. 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9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9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9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8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  <a:endParaRPr lang="ru-RU" sz="8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81520638"/>
      </p:ext>
    </p:extLst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«Костно-туберкулезный санаторий «Сосновка» имени врача А.В. Саранцева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7502" y="1347614"/>
            <a:ext cx="478802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Исполняющий обязанности главного врача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Леменкова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Дарья Геннадьевна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8(84246)9-11-84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(8842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46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11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84, </a:t>
            </a:r>
            <a:r>
              <a:rPr lang="en-US" sz="12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kts@mz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73.</a:t>
            </a:r>
            <a:r>
              <a:rPr lang="en-US" sz="12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ru</a:t>
            </a:r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433223,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Карсунский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район,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с. Сосновка, ул. Кооперативная, д. 45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1234359" y="964734"/>
            <a:ext cx="58637" cy="10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B61D0D-E33A-439E-8CBE-7A7E2812D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21748"/>
            <a:ext cx="2075026" cy="13833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BC0865F-715D-4256-ACCC-C2ED46670E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7776"/>
            <a:ext cx="2064653" cy="11613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85AD6F-CF9D-4587-8B03-81D358B9FC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70" y="2781507"/>
            <a:ext cx="1628800" cy="12216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7C6EF5-EEB5-44E5-A8E8-78D5F05A85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769433"/>
            <a:ext cx="1628800" cy="12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291309"/>
      </p:ext>
    </p:extLst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ВАКАНСИИ:</a:t>
            </a:r>
          </a:p>
          <a:p>
            <a:r>
              <a:rPr lang="ru-RU" sz="800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3512" y="957757"/>
            <a:ext cx="766487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12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endParaRPr lang="ru-RU" sz="10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 – фтизиатр – 1 единица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Отпуск: 28+14 календарных дней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: 19292 – 37812,32руб.</a:t>
            </a:r>
          </a:p>
          <a:p>
            <a:pPr lvl="0"/>
            <a:endParaRPr lang="ru-RU" sz="8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endParaRPr lang="ru-RU" sz="8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Предоставление жилья;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50  000руб.);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pPr lvl="0"/>
            <a:endParaRPr lang="ru-RU" sz="800" dirty="0">
              <a:solidFill>
                <a:prstClr val="black"/>
              </a:solidFill>
            </a:endParaRPr>
          </a:p>
          <a:p>
            <a:pPr lvl="0"/>
            <a:r>
              <a:rPr lang="ru-RU" sz="800" dirty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3587" y="167470"/>
            <a:ext cx="6501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«Костно-туберкулезный санаторий «Сосновка» имени врача А.В. Саранцева»</a:t>
            </a:r>
          </a:p>
        </p:txBody>
      </p:sp>
    </p:spTree>
    <p:extLst>
      <p:ext uri="{BB962C8B-B14F-4D97-AF65-F5344CB8AC3E}">
        <p14:creationId xmlns:p14="http://schemas.microsoft.com/office/powerpoint/2010/main" val="1977001225"/>
      </p:ext>
    </p:extLst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Старокулаткинская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25918" y="1346524"/>
            <a:ext cx="4765954" cy="100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Кунеевский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Сегей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Александрович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 algn="l" defTabSz="912813">
              <a:spcBef>
                <a:spcPct val="0"/>
              </a:spcBef>
              <a:buClrTx/>
              <a:buSzTx/>
            </a:pPr>
            <a:r>
              <a:rPr lang="ru-RU" sz="1200" b="1" kern="0" dirty="0">
                <a:solidFill>
                  <a:prstClr val="black"/>
                </a:solidFill>
                <a:latin typeface="Calibri" pitchFamily="34" charset="0"/>
              </a:rPr>
              <a:t>Тел.:</a:t>
            </a:r>
            <a:r>
              <a:rPr lang="ru-RU" sz="1200" kern="0" dirty="0">
                <a:solidFill>
                  <a:prstClr val="black"/>
                </a:solidFill>
                <a:latin typeface="Calibri" pitchFamily="34" charset="0"/>
              </a:rPr>
              <a:t> 8(842249)2-11-32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8(84249)2-18-99,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927)815-08-63 /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starokulrb@mz73.ru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433940,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Старая Кулатка,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Больничная, д. 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4" y="987574"/>
            <a:ext cx="2269355" cy="11896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62978"/>
            <a:ext cx="2563409" cy="17734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7125" y="2462978"/>
            <a:ext cx="2758081" cy="1773483"/>
          </a:xfrm>
          <a:prstGeom prst="rect">
            <a:avLst/>
          </a:prstGeom>
          <a:ln>
            <a:solidFill>
              <a:srgbClr val="92D05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84345445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9188" y="664474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23654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№6»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760558" y="1011481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Рекина Евгения Леонидовна 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8(8422)58-62-50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422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-62-55, </a:t>
            </a:r>
            <a:r>
              <a:rPr lang="en-US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gp6@mz73.ru</a:t>
            </a:r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60558" y="727224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432067, г. Ульяновск, пр-т Авиастроителей, д. 31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5070" y="1911864"/>
            <a:ext cx="738877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терапевт участковый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08.00-15.30 (пн-пт).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 28 + 14 календарных дней.  Заработная плата – от 35 000 руб.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 терапевт – 1 единица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08.00-15.30 (пн-пт). 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 + 14 календарных дней.  Заработная плата – 25 000 руб.</a:t>
            </a:r>
          </a:p>
          <a:p>
            <a:pPr lvl="0"/>
            <a:endParaRPr lang="ru-RU" sz="10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 Постановление Правительства РФ № 2568 (ежемесячно к заработной плате 14 500 руб.).</a:t>
            </a:r>
          </a:p>
          <a:p>
            <a:pPr lvl="0"/>
            <a:endParaRPr lang="ru-RU" sz="800" dirty="0">
              <a:solidFill>
                <a:prstClr val="black"/>
              </a:solidFill>
            </a:endParaRPr>
          </a:p>
        </p:txBody>
      </p:sp>
      <p:pic>
        <p:nvPicPr>
          <p:cNvPr id="1026" name="Picture 2" descr="Фотография здания ГУЗ ГОРОДСКАЯ ПОЛИКЛИНИКА №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71550"/>
            <a:ext cx="1872208" cy="102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193134"/>
      </p:ext>
    </p:extLst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Старокулаткинская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978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Врач-рентгенолог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–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+ 1 рабочая суббота).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28+21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руб.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Врач-офтальмолог </a:t>
            </a:r>
            <a:r>
              <a:rPr lang="ru-RU" sz="120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08.00-15.20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– пт+1 рабочая суббота).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35 000 руб.</a:t>
            </a:r>
          </a:p>
          <a:p>
            <a:pPr>
              <a:lnSpc>
                <a:spcPct val="150000"/>
              </a:lnSpc>
            </a:pPr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080451253"/>
      </p:ext>
    </p:extLst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Старокулаткинская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Врач-фтизиатр участковый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–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+ 1 рабочая суббота).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pPr>
              <a:lnSpc>
                <a:spcPct val="150000"/>
              </a:lnSpc>
            </a:pPr>
            <a:endParaRPr lang="ru-RU" sz="11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endParaRPr lang="ru-R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14193"/>
      </p:ext>
    </p:extLst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Старокулаткинская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1 500 000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ВАКАНСИИ: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Хирургическое отделение </a:t>
            </a:r>
            <a:b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Врач-анестезиолог-реаниматолог – 1 единица</a:t>
            </a:r>
            <a:b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График работы: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08.00-16.30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пн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 – 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+ 1 рабочая суббота). </a:t>
            </a: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28+21 календарных дней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Заработная плата – от 45 000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283601"/>
      </p:ext>
    </p:extLst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Старокулаткинская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344816" cy="3872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Староатлашский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офис врача общей практики (с. Старый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Атлаш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,  ул. Больничная, д. 34)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(семейный врач) 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16:30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-пт.+ 1 рабочая суббота).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53904160"/>
      </p:ext>
    </p:extLst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«Старомайнская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Мордвинова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Светлана Владимировна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8(929) 791-97-62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929)792-73-73,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otdelkadrov.ira@mail.ru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433460,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Старая Майна,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Сидорова, д. 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987574"/>
            <a:ext cx="2391911" cy="1316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584909"/>
            <a:ext cx="2371299" cy="1368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2584910"/>
            <a:ext cx="2394011" cy="1368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84909"/>
            <a:ext cx="2232247" cy="136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15141"/>
      </p:ext>
    </p:extLst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«Старомайнская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Врач-невролог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сб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20 000 руб.</a:t>
            </a: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Федеральная программа «Земский доктор» единовременная выплата в размере 1 500 000 руб.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Постановление Администрации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Ульяновской области от 16.01.2024г. №15 (12 000 руб. раз в квартал, компенсация расходов по найму жилья, транспортные расходы, проживающие за пределами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район»)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7091851"/>
      </p:ext>
    </p:extLst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«Старомайнская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Федеральная программа «Земский доктор» единовременная выплата в размере 1 500 000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Постановление Администрации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Ульяновской области от 16.01.2024г. №15 (12 000 руб. раз в квартал, компенсация расходов по найму жилья, транспортные расходы, проживающие за пределами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Поликлиника 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Врач-психиатр-нарколог – 1 единица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сб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20 000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495132"/>
      </p:ext>
    </p:extLst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«Старомайнская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Постановление Правительства Ульяновской области № 374-п (врач - 20 000руб.);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Федеральная программа «Земский доктор» единовременная выплата в размере 1 500 000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Постановление Администрации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Ульяновской области от 16.01.2024г. №15 (12 000 руб. раз в квартал, компенсация расходов по найму жилья, транспортные расходы, проживающие за пределами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район»).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Поликлиника 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Врач-педиатр участковый – 1 единица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сб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28+14 календарных дней (+ 3 дня после 3-х лет работы)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20 000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023566"/>
      </p:ext>
    </p:extLst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«Старомайнская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Постановление Правительства Ульяновской области № 374-п (врач - 20 000руб.);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Федеральная программа «Земский доктор» единовременная выплата в размере 1 500 000 руб.</a:t>
            </a:r>
          </a:p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Постановление Администрации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Ульяновской области от 16.01.2024г. №15 (12 000 руб. раз в квартал, компенсация расходов по найму жилья, транспортные расходы, проживающие за пределами муниципального образования «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Старомайнский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район»)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Поликлиника 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200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– 1 единица</a:t>
            </a:r>
            <a:br>
              <a:rPr lang="ru-RU" sz="1200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сб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28+14 календарных дней (+ 3 дня после 3-х лет работы)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20 000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541290"/>
      </p:ext>
    </p:extLst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«Тереньгульская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672025" y="12549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9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И.о. главного врача – Фирсов Павел Анатольевич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9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8(84234)2-17-91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(8423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)2-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16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crb_cadr@mail.ru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75173" y="943983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433360,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р.п.Тереньга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 Степная, д.16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2067694"/>
            <a:ext cx="720080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en-US" sz="9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акушер – гинеколог – 1 единица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).  Отпуск: 28+14 календарных дней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Заработная плата – 25000 руб.-350000 руб.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pPr lvl="0"/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1500 000 руб.</a:t>
            </a:r>
          </a:p>
          <a:p>
            <a:endParaRPr lang="ru-RU" sz="1200" u="sng" dirty="0"/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15566"/>
            <a:ext cx="194421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776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№6»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/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08.00-14.30 (пн-пт).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 + 14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35 000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 офтальмолог – 1 единица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08.00-14.30 (пн-пт).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 + 14 календарных дней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35 000 руб.</a:t>
            </a:r>
          </a:p>
          <a:p>
            <a:pPr lvl="0"/>
            <a:endParaRPr lang="ru-RU" sz="11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endParaRPr lang="ru-RU" sz="11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 Постановление Правительства РФ № 2568 (ежемесячно к заработной плате 14 500 руб.).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299570284"/>
      </p:ext>
    </p:extLst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«Тереньгульская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15092" y="4831417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60859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терапевт участковый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40 000 руб.</a:t>
            </a: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Закон Ульяновской области № 103-ЗО (единовременно 10 000 руб. при трудоустройстве, 1 000 руб. + 325 руб.  к зарплате ежемесячно в течение 3-х лет , единовременно 20 000 руб. – после отработки 1 года, 40 000 руб. – после отработки 2 лет, 60 000 руб. – после отработки 3 лет);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(20000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руб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РФ № 2568 (ежемесячно к заработной плате 14 500 руб.);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4) Федеральная  программа «Земский доктор» 1 500 000 руб.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Врач – хирург – 1 единица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kumimoji="0" lang="ru-RU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). 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Заработная плата – 30 000 руб.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pPr lvl="0"/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3) Федеральная  программа «Земский доктор» 1 500 000 руб.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endParaRPr lang="ru-RU" sz="800" b="1" u="sng" dirty="0"/>
          </a:p>
        </p:txBody>
      </p:sp>
    </p:spTree>
    <p:extLst>
      <p:ext uri="{BB962C8B-B14F-4D97-AF65-F5344CB8AC3E}">
        <p14:creationId xmlns:p14="http://schemas.microsoft.com/office/powerpoint/2010/main" val="773951751"/>
      </p:ext>
    </p:extLst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«Тереньгульская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A3B3C04-963A-4E3E-8953-23D2F77491F8}"/>
              </a:ext>
            </a:extLst>
          </p:cNvPr>
          <p:cNvSpPr txBox="1"/>
          <p:nvPr/>
        </p:nvSpPr>
        <p:spPr>
          <a:xfrm>
            <a:off x="611560" y="1131598"/>
            <a:ext cx="6248107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Терапевтическое   </a:t>
            </a: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отделение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Врач – терапевт – 1 единица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).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Заработная плата – 30 000 руб.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itchFamily="18" charset="-52"/>
              <a:ea typeface="PT Astra Serif" pitchFamily="18" charset="-52"/>
            </a:endParaRP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pPr lvl="0"/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itchFamily="18" charset="-52"/>
                <a:ea typeface="PT Astra Serif" pitchFamily="18" charset="-52"/>
              </a:rPr>
              <a:t>3) Федеральная  программа «Земский доктор» 1 500 000 руб.</a:t>
            </a:r>
          </a:p>
        </p:txBody>
      </p:sp>
    </p:spTree>
    <p:extLst>
      <p:ext uri="{BB962C8B-B14F-4D97-AF65-F5344CB8AC3E}">
        <p14:creationId xmlns:p14="http://schemas.microsoft.com/office/powerpoint/2010/main" val="1242786109"/>
      </p:ext>
    </p:extLst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Тиинская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Минсафин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Надым Рашидович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8(908) 470-27-63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 (84235)-9-40-14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 tiinskmed@mail.ru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433520,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Мелекесский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район, </a:t>
            </a:r>
          </a:p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с.Тиинск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 Больничная, д. 10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26B96D-F88D-4565-BC90-D5B2713C7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0" y="1030769"/>
            <a:ext cx="2138276" cy="144781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6405F5-C393-4B6A-8519-A94B92424C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90" y="2865016"/>
            <a:ext cx="2138276" cy="15124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917C39-18EE-4E5D-8050-1419E5A039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51" y="2870592"/>
            <a:ext cx="2014131" cy="15105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523030-30FC-49FA-9CBF-2E4DE5C43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66878"/>
            <a:ext cx="2014131" cy="151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80283"/>
      </p:ext>
    </p:extLst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Тиинская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56084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100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16:00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-пт.), 8:00 - 12:00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суб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28+14+3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работы.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29353102"/>
      </p:ext>
    </p:extLst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104" y="1347614"/>
            <a:ext cx="4105200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9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Беззубенков Сергей Николаевич</a:t>
            </a:r>
            <a:endParaRPr lang="ru-RU" sz="9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9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9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8(84254)2-13-38</a:t>
            </a:r>
          </a:p>
          <a:p>
            <a:pPr algn="l"/>
            <a:r>
              <a:rPr lang="ru-RU" sz="9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8(84254)2-13-38, </a:t>
            </a:r>
            <a:r>
              <a:rPr lang="en-US" sz="9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en-US" sz="9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ulcrb@mail</a:t>
            </a:r>
            <a:r>
              <a:rPr lang="ru-RU" sz="9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en-US" sz="9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ru</a:t>
            </a:r>
            <a:r>
              <a:rPr lang="en-US" sz="9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  ulyanovrb@mz73</a:t>
            </a:r>
            <a:r>
              <a:rPr lang="ru-RU" sz="9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en-US" sz="9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ru</a:t>
            </a:r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433310, Ульяновская область, Ульяновский район, </a:t>
            </a:r>
          </a:p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 Ишеевка, ул. Мира, д. 24</a:t>
            </a:r>
          </a:p>
        </p:txBody>
      </p:sp>
      <p:pic>
        <p:nvPicPr>
          <p:cNvPr id="4" name="Picture 3" descr="C:\Users\Admin\Downloads\Photo for Internet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63" y="987574"/>
            <a:ext cx="2232248" cy="12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ксим Александрович\Desktop\Поликлиника\20180203_091836.jpg">
            <a:extLst>
              <a:ext uri="{FF2B5EF4-FFF2-40B4-BE49-F238E27FC236}">
                <a16:creationId xmlns:a16="http://schemas.microsoft.com/office/drawing/2014/main" id="{07226EF9-A46F-4A55-92FD-BE9886351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9592" y="2734155"/>
            <a:ext cx="1800200" cy="1491017"/>
          </a:xfrm>
          <a:prstGeom prst="rect">
            <a:avLst/>
          </a:prstGeom>
          <a:ln w="38100" cap="sq">
            <a:solidFill>
              <a:srgbClr val="02440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Максим Александрович\Desktop\Поликлиника\20180130_115816.jpg">
            <a:extLst>
              <a:ext uri="{FF2B5EF4-FFF2-40B4-BE49-F238E27FC236}">
                <a16:creationId xmlns:a16="http://schemas.microsoft.com/office/drawing/2014/main" id="{538B3D66-FF72-4076-BE51-4D53E1BDF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92844" y="2312976"/>
            <a:ext cx="1377831" cy="2006505"/>
          </a:xfrm>
          <a:prstGeom prst="rect">
            <a:avLst/>
          </a:prstGeom>
          <a:ln w="38100" cap="sq">
            <a:solidFill>
              <a:srgbClr val="02440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Максим Александрович\Desktop\Поликлиника\20180130_115753.jpg">
            <a:extLst>
              <a:ext uri="{FF2B5EF4-FFF2-40B4-BE49-F238E27FC236}">
                <a16:creationId xmlns:a16="http://schemas.microsoft.com/office/drawing/2014/main" id="{E8E45087-7DA7-44B9-81C4-D83C72C4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2569" y="2772189"/>
            <a:ext cx="2001778" cy="1500805"/>
          </a:xfrm>
          <a:prstGeom prst="rect">
            <a:avLst/>
          </a:prstGeom>
          <a:ln w="38100" cap="sq">
            <a:solidFill>
              <a:srgbClr val="02440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0090184"/>
      </p:ext>
    </p:extLst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392570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Фтизиатрический кабинет поликлиники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 Ишеевка, ул. Мира, 24)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врач-фтизиатр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</a:t>
            </a:r>
            <a:endParaRPr lang="en-US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35 000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Коллективный договор ГУЗ «Ульяновская районная больница» (ежемесячно к заработной плате 500 рублей в течение 3 лет).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050105427"/>
      </p:ext>
    </p:extLst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104538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Ишеевская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стоматологическая поликлиника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 Ишеевка, ул. Мира, 24) 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врач-стоматолог-терапевт</a:t>
            </a:r>
            <a:r>
              <a:rPr lang="ru-RU" sz="1400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дней+3 календарных дня за 3 года стажа в данной должности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41 000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en-US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</a:t>
            </a:r>
            <a:r>
              <a:rPr lang="en-US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(единовременная выплата в размере 1 000 000 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4)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Коллективный договор ГУЗ «Ульяновская районная больница» (ежемесячно к заработной плате 500 рублей в течение 3 лет).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425410922"/>
      </p:ext>
    </p:extLst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20931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104538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Кардиологический кабинет поликлиники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 Ишеевка, ул. Мира, 24) 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врач-кардиолог </a:t>
            </a:r>
            <a:r>
              <a:rPr lang="ru-RU" sz="14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 35 000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en-US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(единовременная выплата в размере 1 000 000 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4)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Коллективный договор ГУЗ «Ульяновская районная больница» (ежемесячно к заработной плате 500 рублей в течение 3 лет).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4003427476"/>
      </p:ext>
    </p:extLst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968634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Терапевтический кабинет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Зеленорощинской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врачебной амбулатории (п. Зеленая Роща, ул. Центральная, 6) </a:t>
            </a:r>
            <a:endParaRPr lang="en-US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4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пн-сб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дней+3 календарных дня за 3 года стажа в данной должности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41 000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 № 374-п (врач - 20 000 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1 000 000 руб.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5) Коллективный договор ГУЗ «Ульяновская районная больница» (ежемесячно к заработной плате 500 рублей в течение 3 лет).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760216746"/>
      </p:ext>
    </p:extLst>
  </p:cSld>
  <p:clrMapOvr>
    <a:masterClrMapping/>
  </p:clrMapOvr>
  <p:transition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824618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Педиатрический кабинет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Зеленорощинской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врачебной амбулатории (п. Зеленая Роща, ул. Центральная, 6) </a:t>
            </a:r>
            <a:endParaRPr lang="en-US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врач-педиатр участковый </a:t>
            </a:r>
            <a:r>
              <a:rPr lang="ru-RU" sz="14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пн-сб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дней+3 календарных дня за 3 года стажа в данной должности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41 000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 № 374-п (врач - 20 000 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1 000 000 руб.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5) Коллективный договор ГУЗ «Ульяновская районная больница» (ежемесячно к заработной плате 500 рублей в течение 3 лет).</a:t>
            </a:r>
          </a:p>
        </p:txBody>
      </p:sp>
    </p:spTree>
    <p:extLst>
      <p:ext uri="{BB962C8B-B14F-4D97-AF65-F5344CB8AC3E}">
        <p14:creationId xmlns:p14="http://schemas.microsoft.com/office/powerpoint/2010/main" val="355719010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№6»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 </a:t>
            </a:r>
          </a:p>
          <a:p>
            <a:endParaRPr lang="ru-RU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4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 физической и реабилитационной медицины– 1 единица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08.00-14.30 (пн-пт). 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 + 14 календарных дней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25 000 руб.</a:t>
            </a:r>
          </a:p>
          <a:p>
            <a:endParaRPr lang="ru-RU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 общей практики (семейный врач)–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08.00-15.30 (пн-пт). 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 + 14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35 000 руб.</a:t>
            </a:r>
          </a:p>
          <a:p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endParaRPr lang="ru-RU" sz="105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 Постановление Правительства РФ № 2568 (ежемесячно к заработной плате 14 500 руб.).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575779321"/>
      </p:ext>
    </p:extLst>
  </p:cSld>
  <p:clrMapOvr>
    <a:masterClrMapping/>
  </p:clrMapOvr>
  <p:transition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608594" cy="3577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Терапевтический кабинет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Тетюшской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врачебной амбулатории (с.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Тетюшское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 Калинина, 15А) 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пн-сб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дней+3 календарных дня за 3 года стажа в данной должности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41 000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en-US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 № 374-п (врач - 20 000 руб.);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3)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1 000 000 руб.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5) Коллективный договор ГУЗ «Ульяновская районная больница» (ежемесячно к заработной плате 500 рублей в течение 3 лет).</a:t>
            </a:r>
          </a:p>
        </p:txBody>
      </p:sp>
    </p:spTree>
    <p:extLst>
      <p:ext uri="{BB962C8B-B14F-4D97-AF65-F5344CB8AC3E}">
        <p14:creationId xmlns:p14="http://schemas.microsoft.com/office/powerpoint/2010/main" val="2142512638"/>
      </p:ext>
    </p:extLst>
  </p:cSld>
  <p:clrMapOvr>
    <a:masterClrMapping/>
  </p:clrMapOvr>
  <p:transition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608594" cy="3762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Терапевтический кабинет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Тимирязевской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врачебной амбулатории (п. Тимирязевский, ул. Прибрежная, 15А)  </a:t>
            </a:r>
            <a:endParaRPr lang="en-US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400" u="sng" dirty="0">
                <a:latin typeface="PT Astra Serif" pitchFamily="18" charset="-52"/>
                <a:ea typeface="PT Astra Serif" pitchFamily="18" charset="-52"/>
              </a:rPr>
              <a:t>– 2 единицы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пн-сб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дней+3 календарных дня за 3 года стажа в данной должности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41 000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en-US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 № 374-п (врач - 20 000 руб.);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3)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Постановление Правительства РФ № 2568 (ежемесячно к заработной плате 50  000руб.);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(единовременная выплата в размере 1 000 000 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5)</a:t>
            </a:r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Коллективный договор ГУЗ «Ульяновская районная больница» (ежемесячно к заработной плате 500 рублей в течение 3 лет).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133569847"/>
      </p:ext>
    </p:extLst>
  </p:cSld>
  <p:clrMapOvr>
    <a:masterClrMapping/>
  </p:clrMapOvr>
  <p:transition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Терапевтический кабинет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Ундоровской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участковой больницы (с. Ундоры, ул. Врача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Осьмаго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д. 41 А) 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4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пн-сб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endParaRPr lang="en-US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дней+3 календарных дня за 3 года стажа в данной должности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41 000 руб.</a:t>
            </a: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en-US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 № 374-п (врач - 20 000 руб.);</a:t>
            </a:r>
          </a:p>
          <a:p>
            <a:pPr lvl="0"/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3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4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 Федеральная программа «Земский доктор» единовременная выплата в размере 1 000 000 руб.</a:t>
            </a:r>
          </a:p>
          <a:p>
            <a:r>
              <a:rPr lang="en-US" sz="105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 Коллективный договор ГУЗ «Ульяновская районная больница» (ежемесячно к заработной плате 500 рублей в течение 3 лет).</a:t>
            </a:r>
          </a:p>
          <a:p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053273373"/>
      </p:ext>
    </p:extLst>
  </p:cSld>
  <p:clrMapOvr>
    <a:masterClrMapping/>
  </p:clrMapOvr>
  <p:transition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Мидленко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Илья Иванович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Тел./факс: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 (84231)2-13-38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84231)2-44-78,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cherdrb@mz73.ru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433400,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Чердаклы,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Врача Попова,  д. 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E35B7C-17E7-41DD-BB82-5F2ED0BC9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730" y="2463541"/>
            <a:ext cx="2902255" cy="186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8430DCE-5A48-46A9-A0BB-BD49BEA5A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70527"/>
            <a:ext cx="1800200" cy="135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62F2AE0-F480-4120-9DF4-B736145729D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271" y="2498373"/>
            <a:ext cx="2499190" cy="183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8764455"/>
      </p:ext>
    </p:extLst>
  </p:cSld>
  <p:clrMapOvr>
    <a:masterClrMapping/>
  </p:clrMapOvr>
  <p:transition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942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2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2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инфекционист 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08.00-16.18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pPr>
              <a:lnSpc>
                <a:spcPts val="1500"/>
              </a:lnSpc>
            </a:pP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Клинико – диагностическая лаборатория </a:t>
            </a:r>
            <a:b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Врач клинической лабораторной диагностики  </a:t>
            </a:r>
            <a:r>
              <a:rPr lang="ru-RU" sz="120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– 1 единица</a:t>
            </a:r>
            <a:br>
              <a:rPr lang="ru-RU" sz="110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</a:b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График работы: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08.00-16.18 (</a:t>
            </a:r>
            <a:r>
              <a:rPr lang="ru-RU" sz="1100" b="1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пн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 - </a:t>
            </a:r>
            <a:r>
              <a:rPr lang="ru-RU" sz="1100" b="1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пт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).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28+14 календарных дней</a:t>
            </a:r>
            <a:b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</a:b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Заработная плата – от 30 000 руб.</a:t>
            </a:r>
            <a:b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</a:b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7447328"/>
      </p:ext>
    </p:extLst>
  </p:cSld>
  <p:clrMapOvr>
    <a:masterClrMapping/>
  </p:clrMapOvr>
  <p:transition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02" y="889218"/>
            <a:ext cx="6913102" cy="3884967"/>
          </a:xfrm>
        </p:spPr>
        <p:txBody>
          <a:bodyPr/>
          <a:lstStyle/>
          <a:p>
            <a:pPr marL="0" indent="0">
              <a:lnSpc>
                <a:spcPts val="1560"/>
              </a:lnSpc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marL="0" indent="0">
              <a:lnSpc>
                <a:spcPts val="1560"/>
              </a:lnSpc>
              <a:buNone/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Отделение общей практики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с.Чувашский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Калмаюр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с.Чувашский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Калмаюр)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(семейной </a:t>
            </a:r>
            <a:r>
              <a:rPr lang="ru-RU" sz="1400" b="1" u="sng" dirty="0" err="1">
                <a:latin typeface="PT Astra Serif" pitchFamily="18" charset="-52"/>
                <a:ea typeface="PT Astra Serif" pitchFamily="18" charset="-52"/>
              </a:rPr>
              <a:t>медиицны</a:t>
            </a: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) – 1 единицы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</a:t>
            </a:r>
            <a:r>
              <a:rPr lang="ru-RU" sz="12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08.00-16.18 (</a:t>
            </a:r>
            <a:r>
              <a:rPr lang="ru-RU" sz="1200" b="1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200" b="1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2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).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28+17 календарных дней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marL="0" lvl="0" indent="0" defTabSz="912813">
              <a:spcBef>
                <a:spcPct val="0"/>
              </a:spcBef>
              <a:buClrTx/>
              <a:buSzTx/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marL="0" lvl="0" indent="0"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3) Федеральная программа «Земский доктор» единовременная выплата в размере 1 000 000 руб.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endParaRPr lang="ru-RU" sz="1100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8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965690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344816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 </a:t>
            </a:r>
          </a:p>
          <a:p>
            <a:pPr>
              <a:lnSpc>
                <a:spcPts val="1560"/>
              </a:lnSpc>
            </a:pP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офтальмолог 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17:00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4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97803029"/>
      </p:ext>
    </p:extLst>
  </p:cSld>
  <p:clrMapOvr>
    <a:masterClrMapping/>
  </p:clrMapOvr>
  <p:transition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5608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 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>
              <a:lnSpc>
                <a:spcPts val="1560"/>
              </a:lnSpc>
            </a:pP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16:18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28+17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4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390190659"/>
      </p:ext>
    </p:extLst>
  </p:cSld>
  <p:clrMapOvr>
    <a:masterClrMapping/>
  </p:clrMapOvr>
  <p:transition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Бряндинская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врачебная амбулатория  (с. Станция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Бряндино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)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терапевт - участковый – 1 единица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8:00 – 16:18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28+17 календарных дней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4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53278263"/>
      </p:ext>
    </p:extLst>
  </p:cSld>
  <p:clrMapOvr>
    <a:masterClrMapping/>
  </p:clrMapOvr>
  <p:transition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6328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Поликлиника 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травматолог – ортопед  – 1 единица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8:00 – 16:18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30 000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627817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73128" y="905719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29540" y="97806"/>
            <a:ext cx="710770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«Ульяновский областной клинический центр специализированных видов медицинской помощи имени заслуженного врача России 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Е.М.Чучкалова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985897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74422" y="2076817"/>
            <a:ext cx="7753961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ультразвуковой диагностики - 2 единицы</a:t>
            </a:r>
          </a:p>
          <a:p>
            <a:r>
              <a:rPr lang="ru-RU" sz="8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сменный. </a:t>
            </a:r>
            <a:r>
              <a:rPr lang="ru-RU" sz="8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</a:t>
            </a:r>
            <a:r>
              <a:rPr lang="ru-RU" sz="8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28+14 календарных дней</a:t>
            </a:r>
          </a:p>
          <a:p>
            <a:r>
              <a:rPr lang="ru-RU" sz="8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</a:t>
            </a:r>
            <a:r>
              <a:rPr lang="en-US" sz="8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30 000 </a:t>
            </a:r>
            <a:r>
              <a:rPr lang="ru-RU" sz="8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руб.</a:t>
            </a:r>
          </a:p>
          <a:p>
            <a:endParaRPr lang="ru-RU" sz="8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</a:t>
            </a:r>
            <a:r>
              <a:rPr lang="ru-RU" sz="11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оториноларинголог</a:t>
            </a:r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- 1 единица</a:t>
            </a: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сменный.</a:t>
            </a:r>
            <a:r>
              <a:rPr lang="ru-RU" sz="8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Отпуск</a:t>
            </a: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28+14 календарных дней</a:t>
            </a:r>
          </a:p>
          <a:p>
            <a:pPr lvl="0"/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</a:t>
            </a:r>
            <a:r>
              <a:rPr lang="en-US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30 000 </a:t>
            </a:r>
            <a:r>
              <a:rPr lang="ru-RU" sz="8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руб.</a:t>
            </a:r>
          </a:p>
          <a:p>
            <a:pPr lvl="0"/>
            <a:endParaRPr lang="ru-RU" sz="12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9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78947"/>
            <a:ext cx="1872208" cy="99611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3716" y="973414"/>
            <a:ext cx="44462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 432066, город Ульяновск, ул. </a:t>
            </a:r>
            <a:r>
              <a:rPr lang="ru-RU" sz="12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Корюкина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, д.28</a:t>
            </a:r>
          </a:p>
          <a:p>
            <a:pPr lvl="0"/>
            <a:endParaRPr lang="ru-RU" sz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44375" y="1347614"/>
            <a:ext cx="476599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b="1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Исполняющий обязанности главного врача – Кощеев Сергей Петрович</a:t>
            </a:r>
            <a:endParaRPr lang="ru-RU" sz="1100" kern="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100" b="1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 8(8422)44-23-54</a:t>
            </a:r>
          </a:p>
          <a:p>
            <a:pPr lvl="0"/>
            <a:r>
              <a:rPr lang="ru-RU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(842</a:t>
            </a:r>
            <a:r>
              <a:rPr lang="ru-RU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</a:t>
            </a:r>
            <a:r>
              <a:rPr lang="en-US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44</a:t>
            </a:r>
            <a:r>
              <a:rPr lang="en-US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-23-</a:t>
            </a:r>
            <a:r>
              <a:rPr lang="ru-RU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47, </a:t>
            </a:r>
            <a:r>
              <a:rPr lang="en-US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E-mail</a:t>
            </a:r>
            <a:r>
              <a:rPr lang="ru-RU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  <a:r>
              <a:rPr lang="en-US" sz="1100" kern="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uokcsvmp@mz73.ru</a:t>
            </a:r>
          </a:p>
        </p:txBody>
      </p:sp>
    </p:spTree>
    <p:extLst>
      <p:ext uri="{BB962C8B-B14F-4D97-AF65-F5344CB8AC3E}">
        <p14:creationId xmlns:p14="http://schemas.microsoft.com/office/powerpoint/2010/main" val="483713482"/>
      </p:ext>
    </p:extLst>
  </p:cSld>
  <p:clrMapOvr>
    <a:masterClrMapping/>
  </p:clrMapOvr>
  <p:transition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63284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Поликлиника 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фтизиатр   – 1 единица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8:00 – 16:18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30 000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69403002"/>
      </p:ext>
    </p:extLst>
  </p:cSld>
  <p:clrMapOvr>
    <a:masterClrMapping/>
  </p:clrMapOvr>
  <p:transition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Чердаклинская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63284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Отделение функциональной диагностики  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функциональной диагностики   – 1 единица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8:00 – 16:18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25 000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78898796"/>
      </p:ext>
    </p:extLst>
  </p:cSld>
  <p:clrMapOvr>
    <a:masterClrMapping/>
  </p:clrMapOvr>
  <p:transition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«Большенагаткинская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707904" y="1923678"/>
            <a:ext cx="4071597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ВрИО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Главного врача – </a:t>
            </a: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Беззубенков Сергей Николаевич 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8(84232)2-22-32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89278226417,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kadr.bnagcrb@mail.ru</a:t>
            </a:r>
          </a:p>
          <a:p>
            <a:pPr algn="l"/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1059582"/>
            <a:ext cx="4139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433610, Ульяновская область, Цильнинский район,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с. Большое Нагаткино, ул. Территория больницы, д.11 </a:t>
            </a:r>
          </a:p>
          <a:p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026" name="Picture 2" descr="C:\Users\Kadr\Downloads\-5224283359000247365_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8" y="915566"/>
            <a:ext cx="311674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928748"/>
      </p:ext>
    </p:extLst>
  </p:cSld>
  <p:clrMapOvr>
    <a:masterClrMapping/>
  </p:clrMapOvr>
  <p:transition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«Большенагаткинская 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5536" y="987574"/>
            <a:ext cx="7272808" cy="3824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5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lvl="0"/>
            <a:r>
              <a:rPr lang="ru-RU" sz="105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 lvl="0"/>
            <a:r>
              <a:rPr lang="ru-RU" sz="14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Врач-уролог – 1 единица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08.00-14.30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25 000 руб.</a:t>
            </a:r>
          </a:p>
          <a:p>
            <a:pPr lvl="0"/>
            <a:endParaRPr lang="ru-RU" sz="105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5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Предоставление жилья;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6) Федеральная программа «Земский доктор» единовременная выплата в размере 1 500 000 руб.</a:t>
            </a:r>
          </a:p>
          <a:p>
            <a:pPr lvl="0"/>
            <a:endParaRPr lang="ru-RU" sz="800" dirty="0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177771"/>
      </p:ext>
    </p:extLst>
  </p:cSld>
  <p:clrMapOvr>
    <a:masterClrMapping/>
  </p:clrMapOvr>
  <p:transition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476220" y="111565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«Большенагаткинская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7782" y="987574"/>
            <a:ext cx="7200800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 травматолог -1,5 единица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08.00-14.30 (</a:t>
            </a:r>
            <a:r>
              <a:rPr lang="ru-RU" sz="105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–  от 25 000 руб.</a:t>
            </a:r>
          </a:p>
          <a:p>
            <a:pPr lvl="0"/>
            <a:endParaRPr lang="ru-RU" sz="105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5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Предоставление жилья;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6) Федеральная программа «Земский доктор» единовременная выплата в размере 1 500 000 руб.</a:t>
            </a:r>
          </a:p>
          <a:p>
            <a:pPr lvl="0"/>
            <a:endParaRPr lang="ru-RU" sz="105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endParaRPr lang="ru-RU" sz="105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</p:txBody>
      </p:sp>
      <p:cxnSp>
        <p:nvCxnSpPr>
          <p:cNvPr id="10" name="Прямая соединительная линия 9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0170505"/>
      </p:ext>
    </p:extLst>
  </p:cSld>
  <p:clrMapOvr>
    <a:masterClrMapping/>
  </p:clrMapOvr>
  <p:transition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82440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Большанагаткинская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67544" y="986701"/>
            <a:ext cx="676969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 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 хирург -2 единицы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08.00-14.30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Отпуск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28+14 календарных дней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25 000 руб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0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Постановление Правительства РФ № 2568 (ежемесячно к заработной плате 50  000руб.);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Предоставление жилья;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6) Федеральная программа «Земский доктор» единовременная выплата в размере 1 500 000 руб.</a:t>
            </a:r>
          </a:p>
          <a:p>
            <a:pPr lvl="0"/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826301"/>
      </p:ext>
    </p:extLst>
  </p:cSld>
  <p:clrMapOvr>
    <a:masterClrMapping/>
  </p:clrMapOvr>
  <p:transition/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82440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Большанагаткинская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7544" y="987574"/>
            <a:ext cx="6892785" cy="3701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 анестезиолог -1 единица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08.00-14.30 (</a:t>
            </a:r>
            <a:r>
              <a:rPr lang="ru-RU" sz="11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28+14 календарных дней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плата – 25 000 руб.</a:t>
            </a:r>
          </a:p>
          <a:p>
            <a:pPr lvl="0"/>
            <a:endParaRPr lang="ru-RU" sz="11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5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Предоставление жилья;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6) Федеральная программа «Земский доктор» единовременная выплата в размере 1 500 000 руб.</a:t>
            </a:r>
          </a:p>
        </p:txBody>
      </p:sp>
    </p:spTree>
    <p:extLst>
      <p:ext uri="{BB962C8B-B14F-4D97-AF65-F5344CB8AC3E}">
        <p14:creationId xmlns:p14="http://schemas.microsoft.com/office/powerpoint/2010/main" val="1863673097"/>
      </p:ext>
    </p:extLst>
  </p:cSld>
  <p:clrMapOvr>
    <a:masterClrMapping/>
  </p:clrMapOvr>
  <p:transition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82440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Большанагаткинская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7545" y="827663"/>
            <a:ext cx="70810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 </a:t>
            </a:r>
          </a:p>
          <a:p>
            <a:pPr lvl="0"/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Цильнинская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участковая больница (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р.п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Цильна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 ул. пер. Школьный д.6)</a:t>
            </a:r>
          </a:p>
          <a:p>
            <a:pPr lvl="0"/>
            <a:r>
              <a:rPr lang="ru-RU" sz="14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 стоматолог терапевт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08.00-14.30 (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25 000 руб.</a:t>
            </a:r>
          </a:p>
          <a:p>
            <a:pPr lvl="0"/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0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4) Предоставление жилья;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6) Федеральная программа «Земский доктор» единовременная выплата в размере 1 500 000 руб.</a:t>
            </a:r>
          </a:p>
          <a:p>
            <a:pPr lvl="0"/>
            <a:endParaRPr lang="ru-RU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078778"/>
      </p:ext>
    </p:extLst>
  </p:cSld>
  <p:clrMapOvr>
    <a:masterClrMapping/>
  </p:clrMapOvr>
  <p:transition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Кузоватовская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Боброва Надежда Николаевна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809-53-49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927)806-17-19 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kuzcrb@mail.ru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433870,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Кузоватово, </a:t>
            </a:r>
          </a:p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Ул.Гвардейская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д. 21</a:t>
            </a:r>
          </a:p>
        </p:txBody>
      </p:sp>
      <p:pic>
        <p:nvPicPr>
          <p:cNvPr id="1026" name="Picture 2" descr="F:\пол-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58" y="945719"/>
            <a:ext cx="2213653" cy="13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пол-ка\photo_2024-03-22_14-46-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062" y="2571750"/>
            <a:ext cx="2234010" cy="13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ол-ка\DhQKrhZW0AI6HGw.jpg larg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71750"/>
            <a:ext cx="2379618" cy="130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ол-ка\97lz31_2sv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139" y="2571751"/>
            <a:ext cx="1858165" cy="132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69947"/>
      </p:ext>
    </p:extLst>
  </p:cSld>
  <p:clrMapOvr>
    <a:masterClrMapping/>
  </p:clrMapOvr>
  <p:transition/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Кузоватовская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Врач-рентгенолог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0454178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клиническая больница святого апостола Андрея Первозванного»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1182916"/>
            <a:ext cx="453650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Верушкина Александра Сергеевна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8(8422)20-12-63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(88422)2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0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69-23,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muz.gkb1ok@yandex.ru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15566"/>
            <a:ext cx="5076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432064,  г. Ульяновск, проспект Врача Сурова, д.4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050364"/>
            <a:ext cx="813690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Поликлиническое отделение №1 (г. Ульяновск, проспект Авиастроителей, д.5)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Поликлиническое отделение №2 ( г. Ульяновск, проспект Генерала Тюленева, д.6)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участковый –  6 единиц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.30 (пн-пт+2 рабочие субботы).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28+17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50 000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Служебное жилье;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РФ № 2568 (ежемесячно к заработной плате 14 500 руб.).</a:t>
            </a:r>
          </a:p>
          <a:p>
            <a:endParaRPr lang="ru-RU" sz="10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AEAA1E-5DE4-47D9-8867-AE9678188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915566"/>
            <a:ext cx="2232248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36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32822" y="92037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29540" y="97806"/>
            <a:ext cx="710770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«Ульяновский областной клинический центр специализированных видов медицинской помощи имени заслуженного врача России 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Е.М.Чучкалова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-16476" y="5155331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20790" y="1003923"/>
            <a:ext cx="7200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ВАКАНСИИ:</a:t>
            </a:r>
          </a:p>
          <a:p>
            <a:endParaRPr lang="ru-RU" sz="800" dirty="0"/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анестезиолог-реаниматолог -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единиц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сменный.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28+21 календарных дней   Заработная плата- 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lvl="0"/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кардиолог -</a:t>
            </a:r>
            <a:r>
              <a:rPr 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единицы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сменный.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28+14 календарных дней   Заработная плата- </a:t>
            </a:r>
            <a:r>
              <a:rPr lang="en-US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30 000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lvl="0"/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клинической лабораторной диагностики -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единицы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сменный. Отпуск: 28+14 календарных дней   Заработная плата-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lvl="0"/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1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1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661990"/>
      </p:ext>
    </p:extLst>
  </p:cSld>
  <p:clrMapOvr>
    <a:masterClrMapping/>
  </p:clrMapOvr>
  <p:transition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02" y="889218"/>
            <a:ext cx="6913102" cy="3884967"/>
          </a:xfrm>
        </p:spPr>
        <p:txBody>
          <a:bodyPr/>
          <a:lstStyle/>
          <a:p>
            <a:pPr marL="0" indent="0">
              <a:lnSpc>
                <a:spcPts val="1560"/>
              </a:lnSpc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поликлиника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Врач-кардиолог – 1 единица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8:00-15:00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)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marL="0" lvl="0" indent="0" defTabSz="912813">
              <a:spcBef>
                <a:spcPct val="0"/>
              </a:spcBef>
              <a:buClrTx/>
              <a:buSzTx/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marL="0" lvl="0" indent="0"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3) Предоставление жилья;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5) Федеральная программа «Земский доктор» единовременная выплата в размере 1 500 000 руб.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endParaRPr lang="ru-RU" sz="1100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Кузоватовская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8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5140038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Кузоватовская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344816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Офис врача общей практики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с.Еделево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с.Еделево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, ул. Советская, 32/6)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(семейный врач) 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15:00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соц.найма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с правом выкупа в собственность за 10% через 5 лет, за 1% через 10 лет работы в учреждении;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66489593"/>
      </p:ext>
    </p:extLst>
  </p:cSld>
  <p:clrMapOvr>
    <a:masterClrMapping/>
  </p:clrMapOvr>
  <p:transition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Кузоватовская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56084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Офис врача общей практики с.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Спешневка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(с.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Спешневка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, ул. Центральная, 4) 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15:00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соц.найма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с правом выкупа в собственность за 10% через 5 лет, за 1% через 10 лет работы в учреждении;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52823739"/>
      </p:ext>
    </p:extLst>
  </p:cSld>
  <p:clrMapOvr>
    <a:masterClrMapping/>
  </p:clrMapOvr>
  <p:transition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Кузоватовская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632848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Офис врача общей практики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с.Коромысловка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(с.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Коромысловка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ул.Центральная,33)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(семейный врач) – 1 единица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8:00 – 15:00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759705580"/>
      </p:ext>
    </p:extLst>
  </p:cSld>
  <p:clrMapOvr>
    <a:masterClrMapping/>
  </p:clrMapOvr>
  <p:transition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8245580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«Павловская районная больница имени заслуженного врача России 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А.И.Марьина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Демидова Марина Александровна</a:t>
            </a: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980-16-00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937) 875-20-09,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crbpavlovka@yandex.ru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433970,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Павловка,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Калинина, д. 144</a:t>
            </a:r>
          </a:p>
        </p:txBody>
      </p:sp>
      <p:pic>
        <p:nvPicPr>
          <p:cNvPr id="9" name="Рисунок 8" descr="C:\Users\user\OneDrive\Рабочий стол\IMG-20231020-WA00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3445"/>
            <a:ext cx="2520280" cy="22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user\OneDrive\Рабочий стол\IMG-20231020-WA00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942" y="2323067"/>
            <a:ext cx="3284282" cy="2192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147660"/>
      </p:ext>
    </p:extLst>
  </p:cSld>
  <p:clrMapOvr>
    <a:masterClrMapping/>
  </p:clrMapOvr>
  <p:transition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95754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«Павловская районная больница имени заслуженного врача России 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А.И.Марьина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71754244"/>
      </p:ext>
    </p:extLst>
  </p:cSld>
  <p:clrMapOvr>
    <a:masterClrMapping/>
  </p:clrMapOvr>
  <p:transition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95754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«Павловская районная больница имени заслуженного врача России 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А.И.Марьина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участковый - 1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28+14+3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80 000 руб.</a:t>
            </a:r>
          </a:p>
          <a:p>
            <a:pPr>
              <a:lnSpc>
                <a:spcPct val="150000"/>
              </a:lnSpc>
            </a:pP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94748952"/>
      </p:ext>
    </p:extLst>
  </p:cSld>
  <p:clrMapOvr>
    <a:masterClrMapping/>
  </p:clrMapOvr>
  <p:transition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802955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«Павловская районная больница имени заслуженного врача России 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А.И.Марьина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ВАКАНСИИ: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Отделение анестезиологии и реанимации с палатой реанимации и интенсивной терапии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Врач-анестезиолог-реаниматолог – 1 единица</a:t>
            </a:r>
            <a:b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График работы: сменный. </a:t>
            </a: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28+21 календарных дней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Заработная плата – от 80 000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40861"/>
      </p:ext>
    </p:extLst>
  </p:cSld>
  <p:clrMapOvr>
    <a:masterClrMapping/>
  </p:clrMapOvr>
  <p:transition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02" y="889218"/>
            <a:ext cx="6913102" cy="3884967"/>
          </a:xfrm>
        </p:spPr>
        <p:txBody>
          <a:bodyPr/>
          <a:lstStyle/>
          <a:p>
            <a:pPr marL="0" indent="0">
              <a:lnSpc>
                <a:spcPts val="1560"/>
              </a:lnSpc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Поликлиническое отделение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Врач-хирург – 1 единица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2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20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2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marL="0" indent="0">
              <a:buNone/>
            </a:pPr>
            <a:r>
              <a:rPr lang="ru-RU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 marL="0" indent="0">
              <a:buNone/>
            </a:pPr>
            <a:endParaRPr lang="ru-RU" sz="12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marL="0" lvl="0" indent="0" defTabSz="912813">
              <a:spcBef>
                <a:spcPct val="0"/>
              </a:spcBef>
              <a:buClrTx/>
              <a:buSzTx/>
              <a:buNone/>
            </a:pP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marL="0" lvl="0" indent="0" defTabSz="912813">
              <a:spcBef>
                <a:spcPct val="0"/>
              </a:spcBef>
              <a:buClrTx/>
              <a:buSzTx/>
              <a:buNone/>
            </a:pPr>
            <a:endParaRPr lang="ru-RU" sz="1200" b="1" u="sng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lvl="0" indent="0" defTabSz="912813">
              <a:spcBef>
                <a:spcPct val="0"/>
              </a:spcBef>
              <a:buClrTx/>
              <a:buSzTx/>
              <a:buNone/>
            </a:pP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pPr marL="0" indent="0"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indent="0"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3) Предоставление жилья;                                                                                                                                                                        4) Федеральная программа «Земский доктор» единовременная выплата в размере 1 500 000 руб.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endParaRPr lang="ru-RU" sz="1100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81015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«Павловская районная больница имени заслуженного врача России </a:t>
            </a:r>
            <a:r>
              <a:rPr lang="ru-RU" sz="1600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А.И.Марьина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»</a:t>
            </a: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8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166757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«Новоспасская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Хомяков Кирилл Викторович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802-20-78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927)802-20-78 доб. 1500,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3821219@mail.ru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433870,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Новоспасское,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пл. Семашко, д. 10</a:t>
            </a: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5566"/>
            <a:ext cx="216024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65" y="2571750"/>
            <a:ext cx="216024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918" y="2584909"/>
            <a:ext cx="192214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71750"/>
            <a:ext cx="1944216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20756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7271" y="63349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236852" y="0"/>
            <a:ext cx="7344816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«Ульяновский областной клинический госпиталь ветеранов войн»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627784" y="982497"/>
            <a:ext cx="5027428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Начальник Госпиталя – Каримова Эльмира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Абдулловна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 41-85-52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(8422)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41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47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91,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uokgvv@mz73.ru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699542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432017,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г.Ульяновск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 Кузнецова, д. 26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9756" y="1802465"/>
            <a:ext cx="7200800" cy="303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Врач-хирург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08.00-14.30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en-US" sz="900" dirty="0">
                <a:latin typeface="PT Astra Serif" pitchFamily="18" charset="-52"/>
                <a:ea typeface="PT Astra Serif" pitchFamily="18" charset="-52"/>
              </a:rPr>
              <a:t> c 1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рабочей субботой).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22 000 руб. (+ ежемесячные стимулирующие выплаты)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Врач-офтальмолог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08.00-14.30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 c 1 рабочей субботой).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22 000 руб. (+ ежемесячные стимулирующие выплаты)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Врач-психотерапевт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 c 1 рабочей субботой).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22 000 руб. (+ ежемесячные стимулирующие выплаты)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Закон Ульяновской области № 43-ЗО  (ежемесячная денежная выплата в размере 325  рублей.</a:t>
            </a:r>
            <a:endParaRPr lang="ru-RU" sz="900" b="1" u="sng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9542"/>
            <a:ext cx="1946634" cy="109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79495"/>
      </p:ext>
    </p:extLst>
  </p:cSld>
  <p:clrMapOvr>
    <a:masterClrMapping/>
  </p:clrMapOvr>
  <p:transition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«Новоспасская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60 000 руб.</a:t>
            </a: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70076748"/>
      </p:ext>
    </p:extLst>
  </p:cSld>
  <p:clrMapOvr>
    <a:masterClrMapping/>
  </p:clrMapOvr>
  <p:transition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«Новоспасская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42844" y="2246712"/>
            <a:ext cx="76695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- 10 000руб.);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6) Федеральная программа «Земский доктор» единовременная выплата в размере 1 500 000 руб.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0" y="915567"/>
            <a:ext cx="7030428" cy="1296144"/>
          </a:xfrm>
        </p:spPr>
        <p:txBody>
          <a:bodyPr/>
          <a:lstStyle/>
          <a:p>
            <a:pPr>
              <a:lnSpc>
                <a:spcPts val="1600"/>
              </a:lnSpc>
            </a:pPr>
            <a:r>
              <a:rPr lang="ru-RU" sz="11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ВАКАНСИИ: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Отделение анестезиологии и реанимации с палатами реанимации и интенсивной терапии для взрослого населения </a:t>
            </a:r>
            <a:b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Врач-анестезиолог-реаниматолог </a:t>
            </a:r>
            <a:r>
              <a:rPr lang="ru-RU" sz="1200" u="sng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– 2 единицы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График работы: сменный. </a:t>
            </a:r>
            <a:r>
              <a:rPr lang="ru-RU" sz="1100" b="1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Отпуск: </a:t>
            </a: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28+21 календарных дней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  <a:t>Заработная плата – от 80 000 руб.</a:t>
            </a:r>
            <a:br>
              <a:rPr lang="ru-RU" sz="11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+mn-cs"/>
              </a:rPr>
            </a:br>
            <a:endParaRPr lang="ru-RU" sz="110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39441"/>
      </p:ext>
    </p:extLst>
  </p:cSld>
  <p:clrMapOvr>
    <a:masterClrMapping/>
  </p:clrMapOvr>
  <p:transition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202" y="889218"/>
            <a:ext cx="7561174" cy="3884967"/>
          </a:xfrm>
        </p:spPr>
        <p:txBody>
          <a:bodyPr/>
          <a:lstStyle/>
          <a:p>
            <a:pPr marL="0" indent="0">
              <a:lnSpc>
                <a:spcPts val="1560"/>
              </a:lnSpc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Кардиохирургическое отделение с палатами реанимации и интенсивной терапии для взрослого населения 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Врач-кардиолог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2 единицы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сменный.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marL="0" indent="0">
              <a:lnSpc>
                <a:spcPts val="1560"/>
              </a:lnSpc>
              <a:spcBef>
                <a:spcPts val="0"/>
              </a:spcBef>
              <a:buNone/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80 000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marL="0" lvl="0" indent="0" defTabSz="912813">
              <a:spcBef>
                <a:spcPct val="0"/>
              </a:spcBef>
              <a:buClrTx/>
              <a:buSzTx/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 defTabSz="912813">
              <a:spcBef>
                <a:spcPct val="0"/>
              </a:spcBef>
              <a:buClrTx/>
              <a:buSzTx/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marL="0" lvl="0" indent="0">
              <a:buNone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3) Предоставление жилья;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r>
              <a:rPr lang="ru-RU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5) Федеральная программа «Земский доктор» единовременная выплата в размере 1 500 000 руб.</a:t>
            </a:r>
          </a:p>
          <a:p>
            <a:pPr marL="0" indent="0">
              <a:spcBef>
                <a:spcPts val="0"/>
              </a:spcBef>
              <a:buClrTx/>
              <a:buSzPct val="94000"/>
              <a:buNone/>
            </a:pPr>
            <a:endParaRPr lang="ru-RU" sz="1100" dirty="0"/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«Новоспасская районная больница»</a:t>
            </a: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8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484807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«Новоспасская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344816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Красносельская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участковая больница (п. Красносельск,  ул. Школьная д. 21)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(семейный врач)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17:00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соц.найма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с правом выкупа в собственность за 10% через 5 лет, за 1% через 10 лет работы в учреждении;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44690826"/>
      </p:ext>
    </p:extLst>
  </p:cSld>
  <p:clrMapOvr>
    <a:masterClrMapping/>
  </p:clrMapOvr>
  <p:transition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«Новоспасская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560840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Фабрично-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Выселковская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участковая больница (п.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Ф.Выселки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, ул. Почтовая, 16)  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1 единица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8:00 – 17:00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28+14+3 календарных дней</a:t>
            </a:r>
          </a:p>
          <a:p>
            <a:pPr>
              <a:lnSpc>
                <a:spcPts val="156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соц.найма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с правом выкупа в собственность за 10% через 5 лет, за 1% через 10 лет работы в учреждении;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469216107"/>
      </p:ext>
    </p:extLst>
  </p:cSld>
  <p:clrMapOvr>
    <a:masterClrMapping/>
  </p:clrMapOvr>
  <p:transition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«Новоспасская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778248"/>
            <a:ext cx="7632848" cy="4211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60"/>
              </a:lnSpc>
            </a:pP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Троицко-Сунгурская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врачебная амбулатория (с. Троицкий Сунгур,  ул. Базарная д. 61)</a:t>
            </a:r>
          </a:p>
          <a:p>
            <a:pPr>
              <a:lnSpc>
                <a:spcPts val="156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общей практики (семейный врач) –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1 единица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8:00 – 17:00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-пт.).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6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 - 20 000руб.);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Постановление Правительства РФ № 2568 (ежемесячно к заработной плате 50  000руб.);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4) Участие в Гос. программе Российской Федерации «Комплексное развитие сельских территорий», утвержденной постановлением  Правительства Российской  Федерации от 31 мая 2019 года  № 696 – получение квартиры в аренду по договору социального найма с правом выкупа в собственность за 10% через 5 лет, за 1% через 10 лет работы в учреждении;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23072167"/>
      </p:ext>
    </p:extLst>
  </p:cSld>
  <p:clrMapOvr>
    <a:masterClrMapping/>
  </p:clrMapOvr>
  <p:transition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Сурская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100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000"/>
              </a:lnSpc>
            </a:pP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Шиндаков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Геннадий Николаевич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1000"/>
              </a:lnSpc>
            </a:pP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174-7636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902)122-2611, </a:t>
            </a:r>
            <a:r>
              <a:rPr lang="en-US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surskrb@mz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73ru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433240, Ульяновская область, р.п. Сурское,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Октябрьская, 82</a:t>
            </a: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915567"/>
            <a:ext cx="2016225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934" y="2067694"/>
            <a:ext cx="6255239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Врач-терапевт участковый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– 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1 единица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невролог – 1 единица</a:t>
            </a:r>
          </a:p>
          <a:p>
            <a:pPr>
              <a:lnSpc>
                <a:spcPts val="1500"/>
              </a:lnSpc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08.00-16.42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pPr>
              <a:lnSpc>
                <a:spcPct val="150000"/>
              </a:lnSpc>
            </a:pPr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20 000 руб. – за  1 год работы,  40 000 руб. – за 2 год работы, 60 000 руб. – за  3 год работы;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жилья (Администрация МО «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Сурский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район»);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1 500 000 руб.</a:t>
            </a:r>
          </a:p>
        </p:txBody>
      </p:sp>
    </p:spTree>
    <p:extLst>
      <p:ext uri="{BB962C8B-B14F-4D97-AF65-F5344CB8AC3E}">
        <p14:creationId xmlns:p14="http://schemas.microsoft.com/office/powerpoint/2010/main" val="6940234"/>
      </p:ext>
    </p:extLst>
  </p:cSld>
  <p:clrMapOvr>
    <a:masterClrMapping/>
  </p:clrMapOvr>
  <p:transition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Сурская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51405" y="915566"/>
            <a:ext cx="7375289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br>
              <a:rPr lang="ru-RU" sz="1200" dirty="0">
                <a:latin typeface="PT Astra Serif" pitchFamily="18" charset="-52"/>
                <a:ea typeface="PT Astra Serif" pitchFamily="18" charset="-52"/>
              </a:rPr>
            </a:b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хирургическое отделение </a:t>
            </a:r>
          </a:p>
          <a:p>
            <a:br>
              <a:rPr lang="ru-RU" sz="1200" dirty="0">
                <a:latin typeface="PT Astra Serif" pitchFamily="18" charset="-52"/>
                <a:ea typeface="PT Astra Serif" pitchFamily="18" charset="-52"/>
              </a:rPr>
            </a:b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Врач-хирург – 2 единицы</a:t>
            </a:r>
            <a:br>
              <a:rPr lang="ru-RU" sz="1200" u="sng" dirty="0">
                <a:latin typeface="PT Astra Serif" pitchFamily="18" charset="-52"/>
                <a:ea typeface="PT Astra Serif" pitchFamily="18" charset="-52"/>
              </a:rPr>
            </a:b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  <a:br>
              <a:rPr lang="ru-RU" sz="1200" dirty="0">
                <a:latin typeface="PT Astra Serif" pitchFamily="18" charset="-52"/>
                <a:ea typeface="PT Astra Serif" pitchFamily="18" charset="-52"/>
              </a:rPr>
            </a:b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br>
              <a:rPr lang="ru-RU" sz="1200" dirty="0">
                <a:latin typeface="PT Astra Serif" pitchFamily="18" charset="-52"/>
                <a:ea typeface="PT Astra Serif" pitchFamily="18" charset="-52"/>
              </a:rPr>
            </a:b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20 000 руб. – за  1 год работы,  40 000 руб. – за 2 год работы, 60 000 руб. – за  3 год работы;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3) Предоставление жилья (Администрация МО «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Сурский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район»);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4)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96064906"/>
      </p:ext>
    </p:extLst>
  </p:cSld>
  <p:clrMapOvr>
    <a:masterClrMapping/>
  </p:clrMapOvr>
  <p:transition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«Базарносызганская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И.о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 главного врача – </a:t>
            </a:r>
            <a:r>
              <a:rPr lang="ru-RU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Мурзаков</a:t>
            </a:r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Александр Анатольевич</a:t>
            </a:r>
            <a:endParaRPr lang="ru-RU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8(927) 800-33-65</a:t>
            </a:r>
          </a:p>
          <a:p>
            <a:pPr algn="l"/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927)824-69-87  </a:t>
            </a:r>
            <a:r>
              <a:rPr lang="en-US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crbbaz2006@mail.ru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433870,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 Базарный Сызган, </a:t>
            </a:r>
          </a:p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Ул.Ульяновская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д. 2</a:t>
            </a:r>
          </a:p>
        </p:txBody>
      </p:sp>
      <p:pic>
        <p:nvPicPr>
          <p:cNvPr id="1026" name="Picture 2" descr="C:\Users\Admin\Desktop\57117_big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6" y="2355726"/>
            <a:ext cx="3345655" cy="223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519095"/>
      </p:ext>
    </p:extLst>
  </p:cSld>
  <p:clrMapOvr>
    <a:masterClrMapping/>
  </p:clrMapOvr>
  <p:transition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«Базарносызганская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Поликлиника 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Врач-стоматолог-терапевт – 1 единица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08.30-16.30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-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>
              <a:lnSpc>
                <a:spcPts val="15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30 000 руб.</a:t>
            </a:r>
          </a:p>
          <a:p>
            <a:pPr>
              <a:lnSpc>
                <a:spcPts val="15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1 единица</a:t>
            </a:r>
            <a:br>
              <a:rPr lang="ru-RU" sz="1200" b="1" u="sng" dirty="0"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 с 08.30-16.30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  <a:br>
              <a:rPr lang="ru-RU" sz="1100" dirty="0">
                <a:latin typeface="PT Astra Serif" pitchFamily="18" charset="-52"/>
                <a:ea typeface="PT Astra Serif" pitchFamily="18" charset="-52"/>
              </a:rPr>
            </a:b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30 000 руб.</a:t>
            </a:r>
            <a:br>
              <a:rPr lang="ru-RU" sz="1100" dirty="0">
                <a:latin typeface="PT Astra Serif" pitchFamily="18" charset="-52"/>
                <a:ea typeface="PT Astra Serif" pitchFamily="18" charset="-52"/>
              </a:rPr>
            </a:b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Постановление Правительства РФ № 2568 (ежемесячно к заработной плате 50 000 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Предоставление жилья;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5) Федеральная программа «Земский доктор» единовременная выплата в размере 1 500 000 руб.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580040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323528" y="142858"/>
            <a:ext cx="727280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«Ульяновский областной клинический госпиталь ветеранов войн»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7502" y="134761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944666"/>
            <a:ext cx="7200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Эндоскопический кабинет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(ул. Кузнецова, д. 26)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эндоскопист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08.00-17.00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22 800 руб. (+ ежемесячные стимулирующие выплаты)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Отделение сестринского ухода (с. Лесное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Матюнино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, 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Кузоватовский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район, ул. Новая больница, 24) 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Врач-терапевт (заведующий отделением) – 1 единица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08.00-14.00 (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 с 1 рабочей субботой).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24 700 руб. (+ ежемесячные стимулирующие выплаты)</a:t>
            </a:r>
          </a:p>
          <a:p>
            <a:pPr lvl="0"/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Закон Ульяновской области № 43-ЗО  (ежемесячная денежная выплата в размере 325  рублей.</a:t>
            </a:r>
            <a:endParaRPr lang="ru-RU" sz="10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326538345"/>
      </p:ext>
    </p:extLst>
  </p:cSld>
  <p:clrMapOvr>
    <a:masterClrMapping/>
  </p:clrMapOvr>
  <p:transition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7275" y="681319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64880" y="35953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Вешкаймская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596462" y="122531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И.о. Главного врача – Крупнова Ирина Константиновна</a:t>
            </a:r>
            <a:endParaRPr lang="ru-RU" sz="10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algn="l"/>
            <a:r>
              <a:rPr lang="ru-RU" sz="10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Тел.:</a:t>
            </a:r>
            <a:r>
              <a:rPr lang="ru-RU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 8(84243)2-12-94</a:t>
            </a:r>
          </a:p>
          <a:p>
            <a:pPr algn="l"/>
            <a:r>
              <a:rPr lang="ru-RU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Отдел кадров: 8</a:t>
            </a:r>
            <a:r>
              <a:rPr lang="en-US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(</a:t>
            </a:r>
            <a:r>
              <a:rPr lang="ru-RU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84243</a:t>
            </a:r>
            <a:r>
              <a:rPr lang="en-US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)2-</a:t>
            </a:r>
            <a:r>
              <a:rPr lang="ru-RU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18</a:t>
            </a:r>
            <a:r>
              <a:rPr lang="en-US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-</a:t>
            </a:r>
            <a:r>
              <a:rPr lang="ru-RU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61, </a:t>
            </a:r>
            <a:r>
              <a:rPr lang="en-US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otd3l.kadrov</a:t>
            </a:r>
            <a:r>
              <a:rPr lang="en-US" sz="10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@yandex.ru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63888" y="787635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 433100,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Вешкаймский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р.п. Вешкайма, ул. Больничная, д.1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40479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ВАКАНСИИ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ПОЛИКЛИНИКА (р.п. Вешкайма, ул.Больничная, д.1) 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ВРАЧ-ОФТАЛЬМОЛОГ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08:00 – 15:48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плата: от 17 250 руб. до 20 250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руб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Федеральная программа «Земский доктор» единовременная выплата в размере 1,5 млн. руб.;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50  000руб.);</a:t>
            </a:r>
            <a:endParaRPr lang="ru-RU" sz="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4) Компенсация съёма жилья - до 5000 ежемесячно;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5) Первоочередное предоставление мест в дошкольных образовательных учреждениях.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Users\user\Desktop\oc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772" y="787635"/>
            <a:ext cx="3003115" cy="11199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8540422"/>
      </p:ext>
    </p:extLst>
  </p:cSld>
  <p:clrMapOvr>
    <a:masterClrMapping/>
  </p:clrMapOvr>
  <p:transition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Вешкаймская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43558"/>
            <a:ext cx="72008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ВАКАНСИИ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ПОЛИКЛИНИКА (р.п. Вешкайма, ул.Больничная, д.1)  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ВРАЧ-НЕВРОЛОГ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08:00 – 15:48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плата: от 16 445 руб. до 50 000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ПОЛИКЛИНИКА (р.п. Вешкайма, ул.Больничная, д.1)  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ВРАЧ-УРОЛОГ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08:00 – 15:48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плата: от 17 445 руб. до 20 305 руб.</a:t>
            </a:r>
          </a:p>
          <a:p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  <a:endParaRPr lang="ru-RU" sz="10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1,5 млн. руб.;</a:t>
            </a:r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4) Компенсация съёма жилья - до 5000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5) Первоочередное предоставление мест в дошкольных образовательных учреждениях.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02558438"/>
      </p:ext>
    </p:extLst>
  </p:cSld>
  <p:clrMapOvr>
    <a:masterClrMapping/>
  </p:clrMapOvr>
  <p:transition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Вешкаймская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43558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ВАКАНСИИ</a:t>
            </a:r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ПОЛИКЛИНИКА (р.п. Вешкайма, ул.Больничная, д.1)  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ВРАЧ-ОТОРИНОЛАРИНГОЛОГ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08:00 – 13:51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плата: от 17 445 руб. до 20 305 руб.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ПОЛИКЛИНИКА (р.п. Вешкайма, ул.Больничная, д.1) 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ВРАЧ-ХИРУРГ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08:00 – 15:48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плата: от 16 744 руб. до 65 000руб.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  <a:endParaRPr lang="ru-RU" sz="10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1,5 млн. руб.;</a:t>
            </a:r>
            <a:endParaRPr lang="ru-RU" sz="100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4) Компенсация съёма жилья - до 5000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5) Первоочередное предоставление мест в дошкольных образовательных учреждениях.</a:t>
            </a:r>
          </a:p>
        </p:txBody>
      </p:sp>
    </p:spTree>
    <p:extLst>
      <p:ext uri="{BB962C8B-B14F-4D97-AF65-F5344CB8AC3E}">
        <p14:creationId xmlns:p14="http://schemas.microsoft.com/office/powerpoint/2010/main" val="2304557454"/>
      </p:ext>
    </p:extLst>
  </p:cSld>
  <p:clrMapOvr>
    <a:masterClrMapping/>
  </p:clrMapOvr>
  <p:transition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204413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Вешкаймская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43558"/>
            <a:ext cx="72008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ВАКАНСИИ</a:t>
            </a:r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ПОЛИКЛИНИКА (р.п. Вешкайма, ул.Больничная, д.1)  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ВРАЧ-ТЕРАПЕВТ УЧАСТКОВЫЙ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08:00 – 15:48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плата: от 16 744 руб. до 44 752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ПОЛИКЛИНИКА (р.п. Вешкайма, ул.Больничная, д.1) 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ВРАЧ-ПЕДИАТР УЧАСТКОВЫЙ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08:00 – 16:48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плата: от 16 744 руб. до 44 752 руб.</a:t>
            </a:r>
          </a:p>
          <a:p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  <a:endParaRPr lang="ru-RU" sz="10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1,5 млн. руб.;</a:t>
            </a:r>
            <a:endParaRPr lang="ru-RU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4) Компенсация съёма жилья - до 5000 ежемесячно;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5) Первоочередное предоставление мест в дошкольных образовательных учреждениях.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5291068"/>
      </p:ext>
    </p:extLst>
  </p:cSld>
  <p:clrMapOvr>
    <a:masterClrMapping/>
  </p:clrMapOvr>
  <p:transition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Мулловская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участковая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881292"/>
            <a:ext cx="768060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Ульяновская область,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Мелекесский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район,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р.п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. Мулловка, ул. Некрасова, д. 10.</a:t>
            </a:r>
          </a:p>
          <a:p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	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                  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Главный врач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: Смирнов Владимир Васильевич, тел. 8(84235) 92-4-92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	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                  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Отдел кадров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: 8(84235)92-4-96, электронная почта: </a:t>
            </a:r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mullub@mz73.ru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9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9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  <a:endParaRPr lang="en-US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endParaRPr lang="en-US" sz="10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Поликлиника ГУЗ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Мулловская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участковая больница (адрес: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р.п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 Мулловка, ул. Некрасова, д. 10) –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Врач-офтальмолог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08.00-15.30  (понедельник-суббота)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19 200рублей.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поддержки: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 Федеральная программа «Земский фельдшер» единовременная выплата в размере 1500 000 руб.</a:t>
            </a:r>
          </a:p>
          <a:p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1000" dirty="0"/>
          </a:p>
          <a:p>
            <a:pPr marL="228600" indent="-228600">
              <a:buAutoNum type="arabicParenR"/>
            </a:pPr>
            <a:endParaRPr lang="ru-RU" sz="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0362"/>
            <a:ext cx="1512168" cy="8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21598"/>
      </p:ext>
    </p:extLst>
  </p:cSld>
  <p:clrMapOvr>
    <a:masterClrMapping/>
  </p:clrMapOvr>
  <p:transition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52709" y="267494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PT Astra Serif" pitchFamily="18" charset="-52"/>
                <a:ea typeface="PT Astra Serif" pitchFamily="18" charset="-52"/>
              </a:rPr>
              <a:t>Постановлением Правительства Российской Федерации от 20 марта 2024 г. N 343 внесены изменения в части оплаты труда медицинских работников, а именно:</a:t>
            </a:r>
            <a:endParaRPr lang="ru-RU" sz="1000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  <a:p>
            <a:pPr marL="228600" indent="-228600">
              <a:buAutoNum type="arabicParenR"/>
            </a:pPr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409328" y="987574"/>
            <a:ext cx="747504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T Astra Serif" pitchFamily="18" charset="-52"/>
                <a:ea typeface="PT Astra Serif" pitchFamily="18" charset="-52"/>
              </a:rPr>
              <a:t>Установлены следующие максимальные месячные размеры специальной социальной выплаты:</a:t>
            </a:r>
          </a:p>
          <a:p>
            <a:r>
              <a:rPr lang="ru-RU" dirty="0">
                <a:latin typeface="PT Astra Serif" pitchFamily="18" charset="-52"/>
                <a:ea typeface="PT Astra Serif" pitchFamily="18" charset="-52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PT Astra Serif" pitchFamily="18" charset="-52"/>
                <a:ea typeface="PT Astra Serif" pitchFamily="18" charset="-52"/>
              </a:rPr>
              <a:t>Врачам медицинских организаций, расположенных в населенных пунктах с населением до 50 тыс. человек, - </a:t>
            </a:r>
            <a:r>
              <a:rPr lang="ru-RU" b="1" u="sng" dirty="0">
                <a:latin typeface="PT Astra Serif" pitchFamily="18" charset="-52"/>
                <a:ea typeface="PT Astra Serif" pitchFamily="18" charset="-52"/>
              </a:rPr>
              <a:t>50 000 рублей;</a:t>
            </a:r>
            <a:endParaRPr lang="ru-RU" u="sng" dirty="0">
              <a:latin typeface="PT Astra Serif" pitchFamily="18" charset="-52"/>
              <a:ea typeface="PT Astra Serif" pitchFamily="18" charset="-52"/>
            </a:endParaRPr>
          </a:p>
          <a:p>
            <a:endParaRPr lang="ru-RU" dirty="0">
              <a:latin typeface="PT Astra Serif" pitchFamily="18" charset="-52"/>
              <a:ea typeface="PT Astra Serif" pitchFamily="18" charset="-5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PT Astra Serif" pitchFamily="18" charset="-52"/>
                <a:ea typeface="PT Astra Serif" pitchFamily="18" charset="-52"/>
              </a:rPr>
              <a:t>Врачам медицинских организаций, расположенных в населенных пунктах с населением от 50 тыс. до 100 тыс. человек, - </a:t>
            </a:r>
            <a:r>
              <a:rPr lang="ru-RU" b="1" u="sng" dirty="0">
                <a:latin typeface="PT Astra Serif" pitchFamily="18" charset="-52"/>
                <a:ea typeface="PT Astra Serif" pitchFamily="18" charset="-52"/>
              </a:rPr>
              <a:t>29 000 рублей;</a:t>
            </a:r>
            <a:endParaRPr lang="ru-RU" u="sng" dirty="0">
              <a:latin typeface="PT Astra Serif" pitchFamily="18" charset="-52"/>
              <a:ea typeface="PT Astra Serif" pitchFamily="18" charset="-52"/>
            </a:endParaRPr>
          </a:p>
          <a:p>
            <a:endParaRPr lang="ru-RU" dirty="0">
              <a:latin typeface="PT Astra Serif" pitchFamily="18" charset="-52"/>
              <a:ea typeface="PT Astra Serif" pitchFamily="18" charset="-5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dirty="0">
                <a:latin typeface="PT Astra Serif" pitchFamily="18" charset="-52"/>
                <a:ea typeface="PT Astra Serif" pitchFamily="18" charset="-52"/>
              </a:rPr>
              <a:t>Врачам медицинских организаций, расположенных в населенных пунктах с населением от 100 тыс. человек, - </a:t>
            </a:r>
            <a:r>
              <a:rPr lang="ru-RU" b="1" u="sng" dirty="0">
                <a:latin typeface="PT Astra Serif" pitchFamily="18" charset="-52"/>
                <a:ea typeface="PT Astra Serif" pitchFamily="18" charset="-52"/>
              </a:rPr>
              <a:t>18 500 рублей</a:t>
            </a:r>
            <a:r>
              <a:rPr lang="ru-RU" b="1" dirty="0">
                <a:latin typeface="PT Astra Serif" pitchFamily="18" charset="-52"/>
                <a:ea typeface="PT Astra Serif" pitchFamily="18" charset="-52"/>
              </a:rPr>
              <a:t>.</a:t>
            </a:r>
            <a:endParaRPr lang="ru-RU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251623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поликлиника № 3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059832" y="1142839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Исполняющий обязанности главного врача – </a:t>
            </a:r>
          </a:p>
          <a:p>
            <a:pPr algn="l">
              <a:spcBef>
                <a:spcPts val="0"/>
              </a:spcBef>
            </a:pP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Егорушин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Юрий Михайлович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spcBef>
                <a:spcPts val="0"/>
              </a:spcBef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8(8422)58-80-05</a:t>
            </a:r>
          </a:p>
          <a:p>
            <a:pPr algn="l">
              <a:spcBef>
                <a:spcPts val="0"/>
              </a:spcBef>
            </a:pP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422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58-84-17, </a:t>
            </a:r>
            <a:r>
              <a:rPr lang="en-US" sz="12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gp3@mz73.ru</a:t>
            </a:r>
            <a:endParaRPr lang="en-US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915566"/>
            <a:ext cx="48600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432072, город Ульяновск, проспект Генерала Тюленева, д. 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061068"/>
            <a:ext cx="7704856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ВАКАНСИИ:</a:t>
            </a: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</a:t>
            </a:r>
            <a:r>
              <a:rPr lang="ru-RU" sz="1200" b="1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оториноларинголог</a:t>
            </a:r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– 1 единица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1 смена 08.00-14.30, 2 смена 12.40-19.00  (пн-пт+1 рабочая суббота).  </a:t>
            </a:r>
          </a:p>
          <a:p>
            <a:r>
              <a:rPr lang="ru-RU" sz="10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30300 руб. </a:t>
            </a:r>
          </a:p>
          <a:p>
            <a:endParaRPr lang="ru-RU" sz="120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</a:t>
            </a:r>
            <a:r>
              <a:rPr lang="ru-RU" sz="1200" b="1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соцподдержки</a:t>
            </a:r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Постановление Правительства РФ № 2568 (ежемесячно к заработной плате 14 500 руб.)</a:t>
            </a:r>
            <a:r>
              <a:rPr lang="ru-RU" sz="1200" dirty="0"/>
              <a:t>.</a:t>
            </a:r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pic>
        <p:nvPicPr>
          <p:cNvPr id="2050" name="Picture 2" descr="https://doctor73.ru/static/global/images/lpu/6de932b5-9a91-4ce1-a783-a05de5d240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5566"/>
            <a:ext cx="216024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67491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поликлиника № 3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5365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ВАКАНСИИ:</a:t>
            </a:r>
          </a:p>
          <a:p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Врач-кардиолог – 1 единица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1 смена 08.00-14.30, 2 смена 12.40-19.00  (пн-пт+1 рабочая суббота).</a:t>
            </a: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Отпуск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28+14 календарных дней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30300 руб.</a:t>
            </a:r>
          </a:p>
          <a:p>
            <a:endParaRPr lang="ru-RU" sz="100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</a:t>
            </a:r>
            <a:r>
              <a:rPr lang="ru-RU" sz="1200" b="1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эндоскопист</a:t>
            </a:r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 – 1 единица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1 смена 08.00-14.30, 2 смена 12.40-19.00  (пн-пт+1 рабочая суббота). </a:t>
            </a: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31800 руб.</a:t>
            </a:r>
          </a:p>
          <a:p>
            <a:endParaRPr lang="ru-RU" sz="100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</a:t>
            </a:r>
            <a:r>
              <a:rPr lang="ru-RU" sz="1200" b="1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соцподдержки</a:t>
            </a:r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Постановление Правительства РФ № 2568 (ежемесячно к заработной плате 14 500 руб.).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168717339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поликлиника № 3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Врач-невролог – 1 единица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1 смена 08.00-14.30, 2 смена 12.40-19.00  (пн-пт+1 рабочая суббота). </a:t>
            </a: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30300 руб.</a:t>
            </a:r>
          </a:p>
          <a:p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Врач-эндокринолог – 1 единица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1 смена 08.00-14.30, 2 смена 12.40-19.00  (пн-пт+1 рабочая суббота). </a:t>
            </a: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30300 руб.</a:t>
            </a:r>
          </a:p>
          <a:p>
            <a:endParaRPr lang="ru-RU" sz="105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</a:t>
            </a:r>
            <a:r>
              <a:rPr lang="ru-RU" sz="1200" b="1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соцподдержки</a:t>
            </a:r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</a:p>
          <a:p>
            <a:pPr lvl="0"/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Постановление Правительства РФ № 2568 (ежемесячно к заработной плате 14 500 руб.)</a:t>
            </a:r>
          </a:p>
          <a:p>
            <a:endParaRPr lang="ru-RU" sz="8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065034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поликлиника № 3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2931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Врач-терапевт участковый – 5 единиц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1 смена 08.00-15.25, 2 смена 11.35-19.00  (пн-пт+1 рабочая суббота).  </a:t>
            </a: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28+17  календарных дней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47000 руб.</a:t>
            </a:r>
          </a:p>
          <a:p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05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</a:t>
            </a:r>
            <a:r>
              <a:rPr lang="ru-RU" sz="1200" b="1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соцподдержки</a:t>
            </a:r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</a:p>
          <a:p>
            <a:pPr lvl="0"/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Постановление Правительства РФ № 2568 (ежемесячно к заработной плате 6 500 руб.).</a:t>
            </a:r>
          </a:p>
        </p:txBody>
      </p:sp>
    </p:spTree>
    <p:extLst>
      <p:ext uri="{BB962C8B-B14F-4D97-AF65-F5344CB8AC3E}">
        <p14:creationId xmlns:p14="http://schemas.microsoft.com/office/powerpoint/2010/main" val="154102055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поликлиника № 3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827663"/>
            <a:ext cx="7200800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 ультразвуковой диагностики – 1 единица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7.30-15.00  (</a:t>
            </a:r>
            <a:r>
              <a:rPr lang="ru-RU" sz="105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пн-пт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).  </a:t>
            </a: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31800 руб.</a:t>
            </a:r>
          </a:p>
          <a:p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Врач-офтальмолог – 1 единица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1 смена 08.00-14.30, 2 смена 12.40-19.00  (пн-пт+1 рабочая суббота).  </a:t>
            </a: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30300 руб.</a:t>
            </a:r>
          </a:p>
          <a:p>
            <a:endParaRPr lang="ru-RU" sz="105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</a:t>
            </a:r>
            <a:r>
              <a:rPr lang="ru-RU" sz="1200" b="1" u="sng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соцподдержки</a:t>
            </a:r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</a:p>
          <a:p>
            <a:pPr lvl="0"/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05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Постановление Правительства РФ № 2568 (ежемесячно к заработной плате 14 500 руб.)</a:t>
            </a:r>
          </a:p>
          <a:p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8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82397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695159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675779" y="71911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№4»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4090" y="1021050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Исполняющий обязанности главного врача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Караулова</a:t>
            </a:r>
            <a:r>
              <a:rPr lang="ru-RU" sz="1200" b="1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Валентина Герасимовна</a:t>
            </a:r>
            <a:endParaRPr lang="ru-RU" sz="1200" kern="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 8 (8422) 63-18-59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Отдел кадров: 8 </a:t>
            </a:r>
            <a:r>
              <a:rPr lang="en-US" sz="1200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(8422)</a:t>
            </a:r>
            <a:r>
              <a:rPr lang="ru-RU" sz="1200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27-41-36,</a:t>
            </a:r>
            <a:r>
              <a:rPr lang="en-US" sz="1200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kadr_pol4@mail</a:t>
            </a:r>
            <a:r>
              <a:rPr lang="ru-RU" sz="1200" kern="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r>
              <a:rPr lang="en-US" sz="1200" kern="0" dirty="0" err="1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ru</a:t>
            </a:r>
            <a:endParaRPr lang="en-US" sz="1200" kern="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14090" y="744051"/>
            <a:ext cx="55115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Адрес: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</a:rPr>
              <a:t> 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432054, Ульяновская область, г. Ульяновск, ул. Камышинская, д. 41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4482" y="1938317"/>
            <a:ext cx="777686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ВАКАНСИИ:</a:t>
            </a:r>
            <a:endParaRPr lang="en-US" sz="100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00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Врач-терапевт участковый - 8 единиц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 </a:t>
            </a:r>
          </a:p>
          <a:p>
            <a:r>
              <a:rPr lang="ru-RU" sz="10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дней, + 3 </a:t>
            </a:r>
            <a:r>
              <a:rPr lang="ru-RU" sz="1000" dirty="0" err="1">
                <a:latin typeface="PT Astra Serif" panose="020A0603040505020204" pitchFamily="18" charset="-52"/>
                <a:ea typeface="PT Astra Serif" panose="020A0603040505020204" pitchFamily="18" charset="-52"/>
              </a:rPr>
              <a:t>кал.дня</a:t>
            </a:r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(при наличия непрерывного стажа врачом-терапевтом участковым более 3 лет)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39 560 до 59 000 рублей.</a:t>
            </a:r>
          </a:p>
          <a:p>
            <a:endParaRPr lang="ru-RU" sz="9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социальной поддержки: </a:t>
            </a:r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en-US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Постановление Правительства РФ № 2568 (ежемесячно к заработной плате 14 500 руб.).</a:t>
            </a:r>
          </a:p>
          <a:p>
            <a:r>
              <a:rPr lang="en-US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3)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 предоставляются дополнительные меры социальной поддержки: оплата найма жилья; единовременная выплата от работодателя в размере 20 000 рублей врачам, компенсация расходов по ипотечному кредитованию в размере 100 тысяч рублей.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93D77BC-E828-4B13-BB16-9673AABC03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2" t="16621" r="2391" b="14140"/>
          <a:stretch/>
        </p:blipFill>
        <p:spPr>
          <a:xfrm>
            <a:off x="539552" y="744051"/>
            <a:ext cx="2160240" cy="117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31213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№4»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28596" y="827661"/>
            <a:ext cx="7200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ВАКАНСИИ:</a:t>
            </a:r>
          </a:p>
          <a:p>
            <a:endParaRPr lang="ru-RU" sz="9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Врач-невролог  - 2 единицы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</a:t>
            </a:r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31 158 до 59 000 рублей</a:t>
            </a:r>
          </a:p>
          <a:p>
            <a:endParaRPr lang="ru-RU" sz="9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Врач-офтальмолог  - 1 единица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 </a:t>
            </a:r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31 158 до 59 000 рублей</a:t>
            </a:r>
          </a:p>
          <a:p>
            <a:endParaRPr lang="ru-RU" sz="9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 ультразвуковой диагностики - 1 единица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</a:t>
            </a:r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31 158 до 59 000 рублей. </a:t>
            </a:r>
          </a:p>
          <a:p>
            <a:endParaRPr lang="ru-RU" sz="80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социальной поддержки</a:t>
            </a:r>
            <a:r>
              <a:rPr lang="ru-RU" sz="9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: </a:t>
            </a:r>
            <a:endParaRPr lang="ru-RU" sz="9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en-US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Постановление Правительства РФ № 2568 (ежемесячно к заработной плате 14 500 руб.).</a:t>
            </a:r>
          </a:p>
          <a:p>
            <a:r>
              <a:rPr lang="en-US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3)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 предоставляются дополнительные меры социальной поддержки: оплата найма жилья; единовременная выплата от работодателя в размере 20 000 рублей врачам, компенсация расходов по ипотечному кредитованию в размере 100 тысяч рублей.</a:t>
            </a:r>
          </a:p>
          <a:p>
            <a:pPr marL="228600" indent="-228600">
              <a:buFont typeface="+mj-lt"/>
              <a:buAutoNum type="arabicPeriod"/>
            </a:pPr>
            <a:endParaRPr lang="ru-RU" sz="800" dirty="0"/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96631787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клиническая больница святого апостола Андрея Первозванного»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39257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100" b="1" dirty="0"/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Поликлиническое отделение №1 (г. Ульяновск, проспект Авиастроителей, д.5)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Поликлиническое отделение №2 (г. Ульяновск, проспект Генерала Тюленева, д.6) 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Врач-офтальмолог –  2 единицы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.30 (пн-пт+2 рабочие субботы).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35 000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Служебное жилье;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РФ № 2568 (ежемесячно к заработной плате 14 500 руб.).</a:t>
            </a:r>
          </a:p>
        </p:txBody>
      </p:sp>
    </p:spTree>
    <p:extLst>
      <p:ext uri="{BB962C8B-B14F-4D97-AF65-F5344CB8AC3E}">
        <p14:creationId xmlns:p14="http://schemas.microsoft.com/office/powerpoint/2010/main" val="50139838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60404" y="648175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31967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№4»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3225" y="648175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34177C-C2BD-4F93-A338-3EA952E66A53}"/>
              </a:ext>
            </a:extLst>
          </p:cNvPr>
          <p:cNvSpPr/>
          <p:nvPr/>
        </p:nvSpPr>
        <p:spPr>
          <a:xfrm>
            <a:off x="391595" y="832841"/>
            <a:ext cx="770485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 акушер гинеколог - 3 единицы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</a:t>
            </a:r>
          </a:p>
          <a:p>
            <a:r>
              <a:rPr lang="ru-RU" sz="10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31 158 до 59 000 рублей</a:t>
            </a:r>
          </a:p>
          <a:p>
            <a:endParaRPr lang="ru-RU" sz="1000" b="1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 – рентгенолог - 1 единица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</a:t>
            </a:r>
          </a:p>
          <a:p>
            <a:r>
              <a:rPr lang="ru-RU" sz="10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+ 21 календарных дней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 35 705 до 59 000 рублей</a:t>
            </a:r>
          </a:p>
          <a:p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Врач-инфекционист- 1 единица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 </a:t>
            </a:r>
          </a:p>
          <a:p>
            <a:r>
              <a:rPr lang="ru-RU" sz="10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10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31 158 до 59 000 рублей</a:t>
            </a:r>
          </a:p>
          <a:p>
            <a:endParaRPr lang="ru-RU" sz="900" dirty="0"/>
          </a:p>
          <a:p>
            <a:r>
              <a:rPr lang="ru-RU" sz="8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социальной поддержки: </a:t>
            </a:r>
            <a:endParaRPr lang="ru-RU" sz="8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8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en-US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</a:t>
            </a: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Постановление Правительства РФ № 2568 (ежемесячно к заработной плате 14 500 руб.).</a:t>
            </a:r>
          </a:p>
          <a:p>
            <a:r>
              <a:rPr lang="en-US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3) </a:t>
            </a: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 предоставляются дополнительные меры социальной поддержки: оплата найма жилья; единовременная выплата от работодателя в размере 20 000 рублей врачам, компенсация расходов по ипотечному кредитованию в размере 100 тысяч рублей.</a:t>
            </a:r>
          </a:p>
          <a:p>
            <a:endParaRPr lang="ru-RU" sz="1200" b="1" dirty="0"/>
          </a:p>
          <a:p>
            <a:endParaRPr lang="ru-RU" sz="1200" b="1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211977-C336-4123-BA27-70A20C8E3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379" y="963807"/>
            <a:ext cx="2402505" cy="159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3364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№4»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7496" y="802439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34177C-C2BD-4F93-A338-3EA952E66A53}"/>
              </a:ext>
            </a:extLst>
          </p:cNvPr>
          <p:cNvSpPr/>
          <p:nvPr/>
        </p:nvSpPr>
        <p:spPr>
          <a:xfrm>
            <a:off x="397496" y="1059582"/>
            <a:ext cx="77048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 - эндоскопист- 1 единица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</a:t>
            </a:r>
            <a:r>
              <a:rPr lang="en-US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35 705 до 59 000 рублей.</a:t>
            </a:r>
          </a:p>
          <a:p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 –функциональной диагностики- 1 единица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</a:t>
            </a:r>
            <a:r>
              <a:rPr lang="en-US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 31 156 до 59 000 рублей.</a:t>
            </a:r>
          </a:p>
          <a:p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Врач-гастроэнтеролог – 1 единица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График работы:  работа в 2 смены, шестидневная рабочая неделя. </a:t>
            </a:r>
            <a:r>
              <a:rPr lang="en-US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9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Отпуск: </a:t>
            </a:r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28 + 14 календарных дней</a:t>
            </a:r>
          </a:p>
          <a:p>
            <a:r>
              <a:rPr lang="ru-RU" sz="9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Заработная плата – от  31 156 до 59 000 рублей.</a:t>
            </a:r>
          </a:p>
          <a:p>
            <a:endParaRPr lang="ru-RU" sz="10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1200" b="1" u="sng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Меры социальной поддержки: </a:t>
            </a:r>
            <a:endParaRPr lang="en-US" sz="1200" b="1" u="sng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r>
              <a:rPr lang="ru-RU" sz="800" b="1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1) 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en-US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2) </a:t>
            </a: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Постановление Правительства РФ № 2568 (ежемесячно к заработной плате 14 500 руб.).</a:t>
            </a:r>
          </a:p>
          <a:p>
            <a:r>
              <a:rPr lang="en-US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3) </a:t>
            </a:r>
            <a:r>
              <a:rPr lang="ru-RU" sz="800" dirty="0">
                <a:latin typeface="PT Astra Serif" panose="020A0603040505020204" pitchFamily="18" charset="-52"/>
                <a:ea typeface="PT Astra Serif" panose="020A0603040505020204" pitchFamily="18" charset="-52"/>
              </a:rPr>
              <a:t>Молодым специалистам предоставляются дополнительные меры социальной поддержки: оплата найма жилья; единовременная выплата от работодателя в размере 20 000 рублей врачам, компенсация расходов по ипотечному кредитованию в размере 100 тысяч рублей.</a:t>
            </a:r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  <a:p>
            <a:endParaRPr lang="ru-RU" sz="900" dirty="0"/>
          </a:p>
        </p:txBody>
      </p:sp>
    </p:spTree>
    <p:extLst>
      <p:ext uri="{BB962C8B-B14F-4D97-AF65-F5344CB8AC3E}">
        <p14:creationId xmlns:p14="http://schemas.microsoft.com/office/powerpoint/2010/main" val="382518983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7229" y="69954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76294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 5»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1182916"/>
            <a:ext cx="453650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Егорушин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Юрий Михайлович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8(8422)20-04-31,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gp5@mz73.ru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(8422)2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0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08-03,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kadry_pol5ul@mail.ru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15566"/>
            <a:ext cx="43924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432072,  г. Ульяновск, проспект Созидателей д. 11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050364"/>
            <a:ext cx="8136904" cy="300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Врач-невролог – 2 единицы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08.00-19.00 (посменно,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19242 до 50000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14 500 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Предоставление служебного жилья молодым специалистам</a:t>
            </a:r>
          </a:p>
          <a:p>
            <a:endParaRPr lang="ru-RU" sz="1050" dirty="0"/>
          </a:p>
        </p:txBody>
      </p:sp>
      <p:pic>
        <p:nvPicPr>
          <p:cNvPr id="4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54220"/>
            <a:ext cx="223224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491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69954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18525" y="0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 5»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2285" y="771550"/>
            <a:ext cx="72008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– 1 единица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08.00-19.00 (посменно,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</a:t>
            </a: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19242 до 50000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Врач-терапевт участковый – 5 единиц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08.00-19.00 (посменно,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</a:t>
            </a: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 + 3 календарных дня (после трех лет работы в данной должности)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19242 до 50000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14 500 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Предоставление служебного жилья молодым специалистам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131968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35329" y="665314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0529" y="28597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 5»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0261" y="940192"/>
            <a:ext cx="75608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/>
          </a:p>
          <a:p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843558"/>
            <a:ext cx="691276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Врач-травматолог – 1 единица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08.00-19.00 (посменно,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Отпуск: 28+14 календарных дней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19242 до 50000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Врач-офтальмолог – 1 единица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08.00-19.00 (посменно,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Отпуск: 28+14 календарных дней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19242 до 50000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14 500 руб.);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Предоставление служебного жилья молодым специалистам</a:t>
            </a:r>
          </a:p>
          <a:p>
            <a:pPr marL="0" indent="0">
              <a:spcBef>
                <a:spcPts val="0"/>
              </a:spcBef>
              <a:buNone/>
            </a:pP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8163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674718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0529" y="51470"/>
            <a:ext cx="738148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поликлиника № 5»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344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/>
          </a:p>
          <a:p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907266"/>
            <a:ext cx="727280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1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Врач-инфекционист – 1 единица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08.00-19.00 (посменно,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Отпуск: 28+14 календарных дней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19242 до 50000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Врач-общей практики (семейный врач) – 1 единица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08.00-19.00 (посменно,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Отпуск: 28+14 календарных дней + 3 календарных дня (после трех лет работы в данной должности)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19242 до 50000 руб.</a:t>
            </a:r>
          </a:p>
          <a:p>
            <a:pPr marL="0" indent="0">
              <a:spcBef>
                <a:spcPts val="0"/>
              </a:spcBef>
              <a:buNone/>
            </a:pPr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14 500 руб.);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Предоставление служебного жилья молодым специалистам</a:t>
            </a:r>
          </a:p>
        </p:txBody>
      </p:sp>
    </p:spTree>
    <p:extLst>
      <p:ext uri="{BB962C8B-B14F-4D97-AF65-F5344CB8AC3E}">
        <p14:creationId xmlns:p14="http://schemas.microsoft.com/office/powerpoint/2010/main" val="208909033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60404" y="69954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80552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ГУЗ «ЦКМСЧ имени В.А. Егорова»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684084" y="1143002"/>
            <a:ext cx="4002817" cy="81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Келин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Юрий Борисович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 48-19-48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(8422)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48-14-21,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vitamedok@mail.ru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91624" y="875362"/>
            <a:ext cx="36886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432008, г. Ульяновск, ул. Лихачева, д. 12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0687" y="767641"/>
            <a:ext cx="1423701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2123728" y="875653"/>
            <a:ext cx="144016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23528" y="2139702"/>
            <a:ext cx="784887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/>
              </a:rPr>
              <a:t>ВАКАНСИИ: </a:t>
            </a:r>
          </a:p>
          <a:p>
            <a:r>
              <a:rPr lang="ru-RU" sz="1000" dirty="0">
                <a:latin typeface="PT Astra Serif"/>
              </a:rPr>
              <a:t>Пульмонологическое отделение  (г. Ульяновск, ул. Лихачева, 12)  </a:t>
            </a:r>
          </a:p>
          <a:p>
            <a:r>
              <a:rPr lang="ru-RU" sz="1200" b="1" u="sng" dirty="0">
                <a:latin typeface="PT Astra Serif"/>
              </a:rPr>
              <a:t>Врач – пульмонолог – 1 единица;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endParaRPr lang="ru-RU" sz="1000" dirty="0">
              <a:latin typeface="PT Astra Serif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/>
              </a:rPr>
              <a:t>Меры социальной поддержки:  </a:t>
            </a:r>
          </a:p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000" dirty="0">
              <a:latin typeface="PT Astra Serif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5989572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ГУЗ «ЦКМСЧ имени В.А. Егорова»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1926433" y="1013237"/>
            <a:ext cx="338437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228371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200" b="1" u="sng" dirty="0"/>
          </a:p>
          <a:p>
            <a:endParaRPr lang="ru-RU" sz="1200" spc="-2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474146" y="906719"/>
            <a:ext cx="75542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0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/>
              </a:rPr>
              <a:t>ВАКАНСИИ:</a:t>
            </a:r>
          </a:p>
          <a:p>
            <a:pPr lvl="0"/>
            <a:endParaRPr lang="ru-RU" sz="10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/>
              </a:rPr>
              <a:t>Клинико-диагностическая лаборатория (г. Ульяновск, ул. Лихачева, 12)  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/>
              </a:rPr>
              <a:t>Врач клинической лабораторной диагностики – 3 единицы;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28+14 календарных дней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pPr lvl="0"/>
            <a:endParaRPr lang="ru-RU" sz="1000" dirty="0">
              <a:solidFill>
                <a:prstClr val="black"/>
              </a:solidFill>
              <a:latin typeface="PT Astra Serif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/>
              </a:rPr>
              <a:t>Неврологическое отделение для больных с острыми нарушениями мозгового кровообращения (г. Ульяновск, ул. </a:t>
            </a:r>
            <a:r>
              <a:rPr lang="ru-RU" sz="1000" dirty="0" err="1">
                <a:solidFill>
                  <a:prstClr val="black"/>
                </a:solidFill>
                <a:latin typeface="PT Astra Serif"/>
              </a:rPr>
              <a:t>Рябикова</a:t>
            </a:r>
            <a:r>
              <a:rPr lang="ru-RU" sz="1000" dirty="0">
                <a:solidFill>
                  <a:prstClr val="black"/>
                </a:solidFill>
                <a:latin typeface="PT Astra Serif"/>
              </a:rPr>
              <a:t>, 19а)  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/>
              </a:rPr>
              <a:t>Врач - физиотерапевт – 1 единица;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28+21 календарных дней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pPr lvl="0"/>
            <a:endParaRPr lang="ru-RU" sz="1000" dirty="0">
              <a:solidFill>
                <a:prstClr val="black"/>
              </a:solidFill>
              <a:latin typeface="PT Astra Serif"/>
              <a:ea typeface="PT Astra Serif" pitchFamily="18" charset="-52"/>
            </a:endParaRPr>
          </a:p>
          <a:p>
            <a:pPr lvl="0"/>
            <a:endParaRPr lang="ru-RU" sz="1000" dirty="0">
              <a:solidFill>
                <a:prstClr val="black"/>
              </a:solidFill>
              <a:latin typeface="PT Astra Serif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/>
              </a:rPr>
              <a:t>Меры социальной поддержки</a:t>
            </a:r>
            <a:r>
              <a:rPr lang="ru-RU" sz="1000" b="1" u="sng" dirty="0">
                <a:solidFill>
                  <a:prstClr val="black"/>
                </a:solidFill>
                <a:latin typeface="PT Astra Serif"/>
              </a:rPr>
              <a:t>:  </a:t>
            </a:r>
          </a:p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000" dirty="0">
              <a:solidFill>
                <a:prstClr val="black"/>
              </a:solidFill>
              <a:latin typeface="PT Astra Serif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6373160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ГУЗ «ЦКМСЧ имени В.А. Егорова»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1926433" y="1013237"/>
            <a:ext cx="338437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228371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200" b="1" u="sng" dirty="0"/>
          </a:p>
          <a:p>
            <a:endParaRPr lang="ru-RU" sz="1200" spc="-2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62476" y="915566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/>
              </a:rPr>
              <a:t>ВАКАНСИИ:</a:t>
            </a:r>
          </a:p>
          <a:p>
            <a:endParaRPr lang="ru-RU" sz="1000" u="sng" dirty="0">
              <a:latin typeface="PT Astra Serif"/>
            </a:endParaRPr>
          </a:p>
          <a:p>
            <a:r>
              <a:rPr lang="ru-RU" sz="1000" dirty="0">
                <a:latin typeface="PT Astra Serif"/>
              </a:rPr>
              <a:t>Поликлиника №1  (г. Ульяновск, Московское шоссе, 92)  </a:t>
            </a:r>
          </a:p>
          <a:p>
            <a:r>
              <a:rPr lang="ru-RU" sz="1200" b="1" u="sng" dirty="0">
                <a:latin typeface="PT Astra Serif"/>
              </a:rPr>
              <a:t>Врач – терапевт участковый – 1 единица;</a:t>
            </a:r>
          </a:p>
          <a:p>
            <a:r>
              <a:rPr lang="ru-RU" sz="1200" b="1" u="sng" dirty="0">
                <a:latin typeface="PT Astra Serif"/>
              </a:rPr>
              <a:t>Врач - хирург - 1 единица;</a:t>
            </a:r>
          </a:p>
          <a:p>
            <a:r>
              <a:rPr lang="ru-RU" sz="1200" b="1" u="sng" dirty="0">
                <a:latin typeface="PT Astra Serif"/>
              </a:rPr>
              <a:t>Врач – невролог - 1 единица;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endParaRPr lang="ru-RU" sz="1000" dirty="0">
              <a:latin typeface="PT Astra Serif"/>
              <a:ea typeface="PT Astra Serif" pitchFamily="18" charset="-52"/>
            </a:endParaRPr>
          </a:p>
          <a:p>
            <a:r>
              <a:rPr lang="ru-RU" sz="1000" dirty="0" err="1">
                <a:latin typeface="PT Astra Serif"/>
                <a:ea typeface="PT Astra Serif" pitchFamily="18" charset="-52"/>
              </a:rPr>
              <a:t>Карлинская</a:t>
            </a:r>
            <a:r>
              <a:rPr lang="ru-RU" sz="1000" dirty="0">
                <a:latin typeface="PT Astra Serif"/>
                <a:ea typeface="PT Astra Serif" pitchFamily="18" charset="-52"/>
              </a:rPr>
              <a:t> врачебная амбулатория  (с. </a:t>
            </a:r>
            <a:r>
              <a:rPr lang="ru-RU" sz="1000" dirty="0" err="1">
                <a:latin typeface="PT Astra Serif"/>
                <a:ea typeface="PT Astra Serif" pitchFamily="18" charset="-52"/>
              </a:rPr>
              <a:t>Карлинское</a:t>
            </a:r>
            <a:r>
              <a:rPr lang="ru-RU" sz="1000" dirty="0">
                <a:latin typeface="PT Astra Serif"/>
                <a:ea typeface="PT Astra Serif" pitchFamily="18" charset="-52"/>
              </a:rPr>
              <a:t>, ул. Центральная усадьба, д. 17)</a:t>
            </a:r>
          </a:p>
          <a:p>
            <a:r>
              <a:rPr lang="ru-RU" sz="1200" b="1" u="sng" dirty="0">
                <a:latin typeface="PT Astra Serif"/>
                <a:ea typeface="PT Astra Serif" pitchFamily="18" charset="-52"/>
              </a:rPr>
              <a:t>Врач-терапевт ( врач общей практики) – 1 единица;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endParaRPr lang="ru-RU" sz="1000" dirty="0">
              <a:latin typeface="PT Astra Serif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/>
              </a:rPr>
              <a:t>Меры социальной поддержки:  </a:t>
            </a:r>
          </a:p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000" dirty="0">
              <a:latin typeface="PT Astra Serif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7014724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ГУЗ «ЦКМСЧ имени В.А. Егорова»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1926433" y="1013237"/>
            <a:ext cx="338437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228371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200" b="1" u="sng" dirty="0"/>
          </a:p>
          <a:p>
            <a:endParaRPr lang="ru-RU" sz="1200" spc="-2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987574"/>
            <a:ext cx="83529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/>
              </a:rPr>
              <a:t>ВАКАНСИИ:</a:t>
            </a:r>
          </a:p>
          <a:p>
            <a:endParaRPr lang="ru-RU" sz="1000" dirty="0">
              <a:latin typeface="PT Astra Serif"/>
              <a:ea typeface="PT Astra Serif" pitchFamily="18" charset="-52"/>
            </a:endParaRP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Травматологический пункт </a:t>
            </a:r>
            <a:r>
              <a:rPr lang="ru-RU" sz="1000" dirty="0">
                <a:latin typeface="PT Astra Serif"/>
              </a:rPr>
              <a:t>(г. Ульяновск, Ефремова, 21)</a:t>
            </a:r>
          </a:p>
          <a:p>
            <a:r>
              <a:rPr lang="ru-RU" sz="1200" b="1" u="sng" dirty="0">
                <a:latin typeface="PT Astra Serif"/>
                <a:ea typeface="PT Astra Serif" pitchFamily="18" charset="-52"/>
              </a:rPr>
              <a:t>Врач-травматолог-ортопед </a:t>
            </a:r>
            <a:r>
              <a:rPr lang="ru-RU" sz="1200" b="1" u="sng" dirty="0">
                <a:latin typeface="PT Astra Serif"/>
              </a:rPr>
              <a:t>– 1 единица;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endParaRPr lang="ru-RU" sz="1000" dirty="0">
              <a:latin typeface="PT Astra Serif"/>
              <a:ea typeface="PT Astra Serif" pitchFamily="18" charset="-52"/>
            </a:endParaRP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Центр амбулаторной онкологической помощи ( г. Ульяновск, ул. Ефремова, 21)</a:t>
            </a:r>
          </a:p>
          <a:p>
            <a:r>
              <a:rPr lang="ru-RU" sz="1200" b="1" u="sng" dirty="0">
                <a:latin typeface="PT Astra Serif"/>
                <a:ea typeface="PT Astra Serif" pitchFamily="18" charset="-52"/>
              </a:rPr>
              <a:t>Врач-онколог – 1 единица;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endParaRPr lang="ru-RU" sz="1000" dirty="0">
              <a:latin typeface="PT Astra Serif"/>
              <a:ea typeface="PT Astra Serif" pitchFamily="18" charset="-52"/>
            </a:endParaRP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/>
            </a:endParaRPr>
          </a:p>
          <a:p>
            <a:r>
              <a:rPr lang="ru-RU" sz="1200" b="1" u="sng" dirty="0">
                <a:latin typeface="PT Astra Serif"/>
              </a:rPr>
              <a:t>Меры социальной поддержки:  </a:t>
            </a:r>
          </a:p>
          <a:p>
            <a:pPr lvl="0"/>
            <a:r>
              <a:rPr lang="ru-RU" sz="1000" dirty="0">
                <a:latin typeface="PT Astra Serif"/>
                <a:ea typeface="PT Astra Serif" pitchFamily="18" charset="-52"/>
              </a:rPr>
              <a:t>1) 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1000" dirty="0">
              <a:latin typeface="PT Astra Serif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9819438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клиническая больница святого апостола Андрея Первозванного»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/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560840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Поликлиническое отделение №1 (г. Ульяновск, проспект Авиастроителей, д.5)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Поликлиническое отделение №2 (г. Ульяновск, проспект Генерала Тюленева, д.6) 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детский кардиолог – 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.30 (пн-пт+2 рабочие субботы).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35 000 руб.</a:t>
            </a:r>
          </a:p>
          <a:p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невролог – 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.30 (пн-пт+2 рабочие субботы).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от 35 000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Служебное жилье;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РФ № 2568 (ежемесячно к заработной плате 14 500 руб.).</a:t>
            </a:r>
          </a:p>
        </p:txBody>
      </p:sp>
    </p:spTree>
    <p:extLst>
      <p:ext uri="{BB962C8B-B14F-4D97-AF65-F5344CB8AC3E}">
        <p14:creationId xmlns:p14="http://schemas.microsoft.com/office/powerpoint/2010/main" val="239885723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ГУЗ «ЦКМСЧ имени В.А. Егорова»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1926433" y="1013237"/>
            <a:ext cx="338437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228371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200" b="1" u="sng" dirty="0"/>
          </a:p>
          <a:p>
            <a:endParaRPr lang="ru-RU" sz="1200" spc="-2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8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013237"/>
            <a:ext cx="741682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u="sng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  <a:t>ВАКАНСИИ:</a:t>
            </a:r>
          </a:p>
          <a:p>
            <a:br>
              <a:rPr lang="ru-RU" sz="1000" dirty="0">
                <a:solidFill>
                  <a:srgbClr val="90C226"/>
                </a:solidFill>
                <a:latin typeface="PT Astra Serif"/>
                <a:ea typeface="PT Astra Serif" pitchFamily="18" charset="-52"/>
                <a:cs typeface="+mj-cs"/>
              </a:rPr>
            </a:br>
            <a:r>
              <a:rPr lang="ru-RU" sz="1000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Поликлиника №2  (г. Ульяновск, пр. 50-летия ВЛКСМ, 8а)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  </a:t>
            </a:r>
            <a:br>
              <a:rPr lang="ru-RU" sz="1000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Врач – терапевт участковый – 10 единиц;</a:t>
            </a:r>
            <a:b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Врач – терапевт отделения профилактики - 1 единица;</a:t>
            </a:r>
            <a:b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Врач – невролог - 1 единица;</a:t>
            </a:r>
            <a:b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Врач-кардиолог – 1 единица;</a:t>
            </a:r>
            <a:b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Врач-офтальмолог – 1 единица;</a:t>
            </a:r>
            <a:b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</a:b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  <a:t>График работы: 08.00 -1</a:t>
            </a:r>
            <a:r>
              <a:rPr lang="en-US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+mj-cs"/>
              </a:rPr>
              <a:t>5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  <a:t>.30 или по графику отделения. </a:t>
            </a:r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  <a:t>28+14 календарных дней</a:t>
            </a:r>
            <a:b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</a:b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  <a:t>Заработная плата –  от 40 000 до 60 000 руб.</a:t>
            </a:r>
            <a:b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</a:br>
            <a:b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+mj-cs"/>
              </a:rPr>
            </a:br>
            <a:br>
              <a:rPr lang="ru-RU" sz="1000" dirty="0">
                <a:solidFill>
                  <a:srgbClr val="90C226"/>
                </a:solidFill>
                <a:latin typeface="PT Astra Serif"/>
                <a:ea typeface="PT Astra Serif" pitchFamily="18" charset="-52"/>
                <a:cs typeface="+mj-cs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  <a:t>Меры социальной поддержки:  </a:t>
            </a:r>
            <a:br>
              <a:rPr lang="ru-RU" sz="1000" b="1" u="sng" dirty="0">
                <a:solidFill>
                  <a:prstClr val="black"/>
                </a:solidFill>
                <a:latin typeface="PT Astra Serif"/>
                <a:ea typeface="+mj-ea"/>
                <a:cs typeface="+mj-cs"/>
              </a:rPr>
            </a:br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br>
              <a:rPr lang="ru-RU" sz="1000" dirty="0">
                <a:solidFill>
                  <a:srgbClr val="90C226"/>
                </a:solidFill>
                <a:latin typeface="PT Astra Serif"/>
                <a:ea typeface="PT Astra Serif" pitchFamily="18" charset="-52"/>
                <a:cs typeface="+mj-c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740339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ГУЗ «ЦКМСЧ имени В.А. Егорова»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1926433" y="1013237"/>
            <a:ext cx="338437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228371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200" b="1" u="sng" dirty="0"/>
          </a:p>
          <a:p>
            <a:endParaRPr lang="ru-RU" sz="1200" spc="-2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800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 bwMode="auto">
          <a:xfrm>
            <a:off x="467544" y="1013237"/>
            <a:ext cx="78488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r" defTabSz="342900" rtl="0" eaLnBrk="0" fontAlgn="base" hangingPunct="0">
              <a:spcBef>
                <a:spcPct val="0"/>
              </a:spcBef>
              <a:spcAft>
                <a:spcPct val="0"/>
              </a:spcAft>
              <a:defRPr sz="405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000" b="1" u="sng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ВАКАНСИИ:</a:t>
            </a:r>
          </a:p>
          <a:p>
            <a:pPr algn="l"/>
            <a:br>
              <a:rPr lang="ru-RU" sz="1000" b="1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</a:b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Дневной стационар поликлиники №2 </a:t>
            </a:r>
            <a:r>
              <a:rPr lang="ru-RU" sz="1000" dirty="0">
                <a:solidFill>
                  <a:schemeClr val="tx1"/>
                </a:solidFill>
                <a:latin typeface="PT Astra Serif"/>
              </a:rPr>
              <a:t>(г. Ульяновск, пр. 50-летия ВЛКСМ, 8а)</a:t>
            </a:r>
            <a:br>
              <a:rPr lang="ru-RU" sz="1000" dirty="0">
                <a:solidFill>
                  <a:schemeClr val="tx1"/>
                </a:solidFill>
                <a:latin typeface="PT Astra Serif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Врач-терапевт </a:t>
            </a:r>
            <a:r>
              <a:rPr lang="ru-RU" sz="1200" b="1" u="sng" dirty="0">
                <a:solidFill>
                  <a:schemeClr val="tx1"/>
                </a:solidFill>
                <a:latin typeface="PT Astra Serif"/>
              </a:rPr>
              <a:t>– 1 единица;</a:t>
            </a:r>
            <a:br>
              <a:rPr lang="ru-RU" sz="1200" b="1" u="sng" dirty="0">
                <a:solidFill>
                  <a:schemeClr val="tx1"/>
                </a:solidFill>
                <a:latin typeface="PT Astra Serif"/>
              </a:rPr>
            </a:b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.30 или по графику отделения. </a:t>
            </a:r>
            <a:r>
              <a:rPr lang="ru-RU" sz="1000" b="1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28+14 календарных дней</a:t>
            </a:r>
            <a:b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</a:b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  <a:b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</a:br>
            <a:b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</a:br>
            <a:r>
              <a:rPr lang="ru-RU" sz="1000" dirty="0">
                <a:solidFill>
                  <a:schemeClr val="tx1"/>
                </a:solidFill>
                <a:latin typeface="PT Astra Serif"/>
              </a:rPr>
              <a:t>Отделение неотложной помощи  (г. Ульяновск, пр. 50-летия ВЛКСМ, 8а)  </a:t>
            </a:r>
            <a:br>
              <a:rPr lang="ru-RU" sz="1000" dirty="0">
                <a:solidFill>
                  <a:schemeClr val="tx1"/>
                </a:solidFill>
                <a:latin typeface="PT Astra Serif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/>
              </a:rPr>
              <a:t>Врач – терапевт -1 единица;</a:t>
            </a:r>
            <a:br>
              <a:rPr lang="ru-RU" sz="1200" b="1" u="sng" dirty="0">
                <a:solidFill>
                  <a:schemeClr val="tx1"/>
                </a:solidFill>
                <a:latin typeface="PT Astra Serif"/>
              </a:rPr>
            </a:b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График работы: 08.00 -19.00 или по графику отделения. </a:t>
            </a:r>
            <a:r>
              <a:rPr lang="ru-RU" sz="1000" b="1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28+14 календарных дней</a:t>
            </a:r>
            <a:b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</a:br>
            <a: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  <a:br>
              <a:rPr lang="ru-RU" sz="1000" dirty="0">
                <a:solidFill>
                  <a:schemeClr val="tx1"/>
                </a:solidFill>
                <a:latin typeface="PT Astra Serif"/>
                <a:ea typeface="PT Astra Serif" pitchFamily="18" charset="-52"/>
              </a:rPr>
            </a:br>
            <a:br>
              <a:rPr lang="ru-RU" sz="1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/>
              </a:rPr>
            </a:br>
            <a:r>
              <a:rPr lang="ru-RU" sz="1200" b="1" u="sng" dirty="0">
                <a:solidFill>
                  <a:schemeClr val="tx1"/>
                </a:solidFill>
                <a:latin typeface="PT Astra Serif"/>
              </a:rPr>
              <a:t>Меры социальной поддержки:  </a:t>
            </a:r>
            <a:br>
              <a:rPr lang="ru-RU" sz="1000" b="1" u="sng" dirty="0">
                <a:solidFill>
                  <a:schemeClr val="tx1"/>
                </a:solidFill>
                <a:latin typeface="PT Astra Serif"/>
              </a:rPr>
            </a:br>
            <a:r>
              <a:rPr lang="ru-RU" sz="1000" b="1" dirty="0">
                <a:solidFill>
                  <a:schemeClr val="tx1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</a:t>
            </a:r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 № 103-ЗО от 02.10.2020: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 algn="l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br>
              <a:rPr lang="ru-RU" sz="1000" dirty="0">
                <a:latin typeface="PT Astra Serif"/>
                <a:ea typeface="PT Astra Serif" pitchFamily="18" charset="-52"/>
              </a:rPr>
            </a:b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81401460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ГУЗ «ЦКМСЧ имени В.А. Егорова»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1926433" y="1013237"/>
            <a:ext cx="3384376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kern="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1560" y="228371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200" b="1" u="sng" dirty="0"/>
          </a:p>
          <a:p>
            <a:endParaRPr lang="ru-RU" sz="1200" spc="-2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987574"/>
            <a:ext cx="813690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/>
              </a:rPr>
              <a:t>ВАКАНСИИ:</a:t>
            </a:r>
          </a:p>
          <a:p>
            <a:endParaRPr lang="ru-RU" sz="1000" u="sng" dirty="0">
              <a:latin typeface="PT Astra Serif"/>
            </a:endParaRPr>
          </a:p>
          <a:p>
            <a:r>
              <a:rPr lang="ru-RU" sz="1000" u="sng" dirty="0">
                <a:latin typeface="PT Astra Serif"/>
                <a:ea typeface="PT Astra Serif" pitchFamily="18" charset="-52"/>
              </a:rPr>
              <a:t>Автоматизированный центр медицинской диагностики </a:t>
            </a:r>
            <a:r>
              <a:rPr lang="ru-RU" sz="1000" dirty="0">
                <a:latin typeface="PT Astra Serif"/>
                <a:ea typeface="PT Astra Serif" pitchFamily="18" charset="-52"/>
              </a:rPr>
              <a:t>( г.Ульяновск, пр. 50 - </a:t>
            </a:r>
            <a:r>
              <a:rPr lang="ru-RU" sz="1000" dirty="0" err="1">
                <a:latin typeface="PT Astra Serif"/>
                <a:ea typeface="PT Astra Serif" pitchFamily="18" charset="-52"/>
              </a:rPr>
              <a:t>летия</a:t>
            </a:r>
            <a:r>
              <a:rPr lang="ru-RU" sz="1000" dirty="0">
                <a:latin typeface="PT Astra Serif"/>
                <a:ea typeface="PT Astra Serif" pitchFamily="18" charset="-52"/>
              </a:rPr>
              <a:t> ВЛКСМ, 18а) </a:t>
            </a:r>
          </a:p>
          <a:p>
            <a:r>
              <a:rPr lang="ru-RU" sz="1200" b="1" u="sng" dirty="0" err="1">
                <a:latin typeface="PT Astra Serif"/>
                <a:ea typeface="PT Astra Serif" pitchFamily="18" charset="-52"/>
              </a:rPr>
              <a:t>Врач-оториноларинголог</a:t>
            </a:r>
            <a:r>
              <a:rPr lang="ru-RU" sz="1200" b="1" u="sng" dirty="0">
                <a:latin typeface="PT Astra Serif"/>
                <a:ea typeface="PT Astra Serif" pitchFamily="18" charset="-52"/>
              </a:rPr>
              <a:t> – 1 единица;</a:t>
            </a:r>
          </a:p>
          <a:p>
            <a:r>
              <a:rPr lang="ru-RU" sz="1200" b="1" u="sng" dirty="0">
                <a:latin typeface="PT Astra Serif"/>
                <a:ea typeface="PT Astra Serif" pitchFamily="18" charset="-52"/>
              </a:rPr>
              <a:t>Врач-офтальмолог – 1 единица;</a:t>
            </a:r>
          </a:p>
          <a:p>
            <a:r>
              <a:rPr lang="ru-RU" sz="1200" b="1" u="sng" dirty="0" err="1">
                <a:latin typeface="PT Astra Serif"/>
                <a:ea typeface="PT Astra Serif" pitchFamily="18" charset="-52"/>
              </a:rPr>
              <a:t>Врач-дермотовенеролог</a:t>
            </a:r>
            <a:r>
              <a:rPr lang="ru-RU" sz="1200" b="1" u="sng" dirty="0">
                <a:latin typeface="PT Astra Serif"/>
                <a:ea typeface="PT Astra Serif" pitchFamily="18" charset="-52"/>
              </a:rPr>
              <a:t> – 1 единица;</a:t>
            </a:r>
          </a:p>
          <a:p>
            <a:r>
              <a:rPr lang="ru-RU" sz="1200" b="1" u="sng" dirty="0">
                <a:latin typeface="PT Astra Serif"/>
                <a:ea typeface="PT Astra Serif" pitchFamily="18" charset="-52"/>
              </a:rPr>
              <a:t>Врач- хирург- 1 единица;</a:t>
            </a:r>
          </a:p>
          <a:p>
            <a:r>
              <a:rPr lang="ru-RU" sz="1200" b="1" u="sng" dirty="0">
                <a:latin typeface="PT Astra Serif"/>
                <a:ea typeface="PT Astra Serif" pitchFamily="18" charset="-52"/>
              </a:rPr>
              <a:t>Врач ультразвуковой диагностики – 1 единица;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График работы: 08.00 -1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/>
                <a:ea typeface="PT Astra Serif" pitchFamily="18" charset="-52"/>
              </a:rPr>
              <a:t>.00. </a:t>
            </a:r>
            <a:r>
              <a:rPr lang="ru-RU" sz="1000" b="1" dirty="0">
                <a:latin typeface="PT Astra Serif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/>
                <a:ea typeface="PT Astra Serif" pitchFamily="18" charset="-52"/>
              </a:rPr>
              <a:t>Заработная плата –  от 40 000 до 60 000 руб.</a:t>
            </a:r>
          </a:p>
          <a:p>
            <a:endParaRPr lang="ru-RU" sz="1000" b="1" dirty="0">
              <a:latin typeface="PT Astra Serif"/>
              <a:ea typeface="PT Astra Serif" pitchFamily="18" charset="-52"/>
            </a:endParaRPr>
          </a:p>
          <a:p>
            <a:endParaRPr lang="ru-RU" sz="1000" dirty="0">
              <a:latin typeface="PT Astra Serif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/>
              </a:rPr>
              <a:t>Меры социальной поддержки:  </a:t>
            </a:r>
          </a:p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</a:t>
            </a:r>
            <a:r>
              <a:rPr lang="ru-RU" sz="1000" dirty="0" err="1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х</a:t>
            </a: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000" dirty="0">
              <a:latin typeface="PT Astra Serif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647217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25422" y="627534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51470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городская клиническая больница города Ульяновска»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59398" y="1036181"/>
            <a:ext cx="4788024" cy="104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0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Исполняющий обязанности главного врача – </a:t>
            </a:r>
          </a:p>
          <a:p>
            <a:pPr algn="l">
              <a:lnSpc>
                <a:spcPts val="10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Никонов Михаил Евгеньевич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8(8422)46-31-24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73-66-87, </a:t>
            </a:r>
            <a:r>
              <a:rPr lang="en-US" sz="12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kadr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dgkb_ul@mail.ru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76414" y="759182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432071, г. Ульяновск ул. Орлова, д. 21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9552" y="723914"/>
            <a:ext cx="2016224" cy="127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5392" y="2174977"/>
            <a:ext cx="781901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Круглосуточный стационар (г. Ульяновск, ул. Льва Толстого, 20)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Врач-клинический фармаколог 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с 8.00ч. до 16.18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Служебное жилье.</a:t>
            </a:r>
          </a:p>
        </p:txBody>
      </p:sp>
    </p:spTree>
    <p:extLst>
      <p:ext uri="{BB962C8B-B14F-4D97-AF65-F5344CB8AC3E}">
        <p14:creationId xmlns:p14="http://schemas.microsoft.com/office/powerpoint/2010/main" val="129684089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60426" y="574647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771550"/>
            <a:ext cx="7560840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Детская поликлиника № 3 (г. Ульяновск, ул.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Камышинская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, 39)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участковый – 3 единицы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функциональной диагностики - 1 единица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39ч. в неделю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(врачам – 20 000 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РФ № 2568 (ежемесячно к заработной плате 14 500руб.).</a:t>
            </a:r>
          </a:p>
          <a:p>
            <a:endParaRPr lang="ru-RU" sz="800" dirty="0"/>
          </a:p>
          <a:p>
            <a:endParaRPr lang="ru-RU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3779047" y="514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34386" y="0"/>
            <a:ext cx="688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городская клиническая больница города Ульяновска»</a:t>
            </a:r>
          </a:p>
        </p:txBody>
      </p:sp>
    </p:spTree>
    <p:extLst>
      <p:ext uri="{BB962C8B-B14F-4D97-AF65-F5344CB8AC3E}">
        <p14:creationId xmlns:p14="http://schemas.microsoft.com/office/powerpoint/2010/main" val="315007632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42844" y="571485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55472" y="699542"/>
            <a:ext cx="760090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Детская поликлиника № 3 (г. Ульяновск, ул.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Камышинская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, 39)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Врач-офтальмолог – 2 единицы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-невролог-1 единица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39ч. в неделю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(врачам – 20 000 руб.);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РФ № 2568 (ежемесячно к заработной плате 14 500руб.).</a:t>
            </a:r>
          </a:p>
          <a:p>
            <a:endParaRPr lang="ru-RU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355472" y="0"/>
            <a:ext cx="688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городская клиническая больница города Ульяновска»</a:t>
            </a:r>
          </a:p>
        </p:txBody>
      </p:sp>
    </p:spTree>
    <p:extLst>
      <p:ext uri="{BB962C8B-B14F-4D97-AF65-F5344CB8AC3E}">
        <p14:creationId xmlns:p14="http://schemas.microsoft.com/office/powerpoint/2010/main" val="2352326150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42844" y="64292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19468" y="843558"/>
            <a:ext cx="779611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Детская поликлиника № 3 (г. Ульяновск, ул.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Камышинская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, 39)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детский эндокринолог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39ч. в неделю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–от 40 000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Детская поликлиника № 9 (г. Ульяновск, ул. Генерала Мельникова, 20) Детская поликлиника № 6 (ул.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Рябикова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д.16)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участковый – 4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39ч. в неделю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Ульяновской области № 374-п (врачам - 20 000 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РФ № 2568 (ежемесячно к заработной плате 14 500руб.).</a:t>
            </a:r>
          </a:p>
          <a:p>
            <a:endParaRPr lang="ru-RU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395536" y="0"/>
            <a:ext cx="688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городская клиническая больница города Ульяновска»</a:t>
            </a:r>
          </a:p>
        </p:txBody>
      </p:sp>
    </p:spTree>
    <p:extLst>
      <p:ext uri="{BB962C8B-B14F-4D97-AF65-F5344CB8AC3E}">
        <p14:creationId xmlns:p14="http://schemas.microsoft.com/office/powerpoint/2010/main" val="409629007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42844" y="64292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91409" y="771550"/>
            <a:ext cx="779611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Детская поликлиника № 5 (г. Ульяновск, площадь Горького,11)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детский кардиолог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39ч. в неделю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Детская поликлиника № 2 (г. Ульяновск, ул. Орлова,21)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стоматолог детский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с 8.00 до 15.00(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 Постановление Правительства Ульяновской области № 374-п (врачам – 20 000 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 Постановление Правительства РФ № 2568 (ежемесячно к заработной плате 14 500руб.).</a:t>
            </a:r>
          </a:p>
          <a:p>
            <a:endParaRPr lang="ru-RU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499227" y="0"/>
            <a:ext cx="688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городская клиническая больница города Ульяновска»</a:t>
            </a:r>
          </a:p>
        </p:txBody>
      </p:sp>
    </p:spTree>
    <p:extLst>
      <p:ext uri="{BB962C8B-B14F-4D97-AF65-F5344CB8AC3E}">
        <p14:creationId xmlns:p14="http://schemas.microsoft.com/office/powerpoint/2010/main" val="3810229749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42844" y="642922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35140" y="709373"/>
            <a:ext cx="779611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Детская поликлиника № 1(г. Ульяновск, ул. Льва Толстого,28) –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клинической лабораторной диагностики–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36ч. в неделю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–от 40 000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Детская поликлиника № 2 (г. Ульяновск, ул. Орлова,21), Детская поликлиника № 5 (площадь Горького, 11а), Детская поликлиника № 3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ул.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Камышинская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39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– ( отделение неотложной медицинской помощи) - 3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39ч. в неделю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 Постановление Правительства Ульяновской области № 374-п (врачам – 20 000 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 Постановление Правительства РФ № 2568 (ежемесячно к заработной плате 14 500руб.).</a:t>
            </a:r>
          </a:p>
          <a:p>
            <a:endParaRPr lang="ru-RU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499227" y="16336"/>
            <a:ext cx="688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городская клиническая больница города Ульяновска»</a:t>
            </a:r>
          </a:p>
        </p:txBody>
      </p:sp>
    </p:spTree>
    <p:extLst>
      <p:ext uri="{BB962C8B-B14F-4D97-AF65-F5344CB8AC3E}">
        <p14:creationId xmlns:p14="http://schemas.microsoft.com/office/powerpoint/2010/main" val="376405648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172928" y="639650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843558"/>
            <a:ext cx="7796118" cy="337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5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Детская поликлиника № 1(г. Ульяновск, ул. Льва Толстого,28)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детский уролог-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андролог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сменный не более 36ч. в неделю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 + две рабочие субботы в месяц по графику).  </a:t>
            </a: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–от 40 000 руб.</a:t>
            </a:r>
          </a:p>
          <a:p>
            <a:endParaRPr lang="ru-RU" sz="105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социальной поддержки: 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5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05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2)  Постановление Правительства Ульяновской области № 374-п (врачам – 20 000 руб.);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3)  Постановление Правительства РФ № 2568 (ежемесячно к заработной плате 14 500руб.).</a:t>
            </a:r>
          </a:p>
          <a:p>
            <a:pPr marL="228600" indent="-228600">
              <a:buAutoNum type="arabicParenR" startAt="4"/>
            </a:pPr>
            <a:endParaRPr lang="ru-RU" sz="105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0"/>
            <a:ext cx="6880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городская клиническая больница города Ульяновска»</a:t>
            </a:r>
          </a:p>
        </p:txBody>
      </p:sp>
    </p:spTree>
    <p:extLst>
      <p:ext uri="{BB962C8B-B14F-4D97-AF65-F5344CB8AC3E}">
        <p14:creationId xmlns:p14="http://schemas.microsoft.com/office/powerpoint/2010/main" val="404622134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38148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клиническая больница святого апостола Андрея Первозванного»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34481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Акушерско-гинекологический стационар (г. Ульяновск, проспект Врача Сурова,4)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Врач-анестезиолог-реаниматолог – 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.30 (пн-пт+2 рабочие субботы).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28+21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45 000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Служебное жилье;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3) Постановление Правительства Ульяновской области № 374-п (ежемесячно к заработной плате-10000).</a:t>
            </a: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02952961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специализированная психоневрологическая больница №1»</a:t>
            </a:r>
            <a:endParaRPr lang="ru-RU" b="1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747975" y="1365370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0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Пальшинцева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Ирина Борисовна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lnSpc>
                <a:spcPts val="1000"/>
              </a:lnSpc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8(8422)51-24-54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(8422)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51-24-54,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dspb1@mz73.ru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51399" y="903705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432059, Ульяновская область, г. Ульяновск,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бульвар Киевский, д. 6а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8623" y="2042308"/>
            <a:ext cx="7200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по лечебной физкультуре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  <a:endParaRPr lang="ru-RU" sz="10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Врач-психиатр – 1 единица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pPr lvl="0"/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endParaRPr lang="ru-RU" sz="800" b="1" u="sng" dirty="0">
              <a:solidFill>
                <a:prstClr val="black"/>
              </a:solidFill>
            </a:endParaRPr>
          </a:p>
          <a:p>
            <a:endParaRPr lang="ru-RU" sz="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15566"/>
            <a:ext cx="1732467" cy="110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9724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381484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«Детская специализированная психоневрологическая больница №1»</a:t>
            </a:r>
            <a:endParaRPr lang="ru-RU" b="1" dirty="0">
              <a:solidFill>
                <a:srgbClr val="FF0000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Врач-психотерапевт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Врач физической и реабилитационной медицины – 1 единица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График работы: 08.00-15.00 (</a:t>
            </a:r>
            <a:r>
              <a:rPr lang="ru-RU" sz="1000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Заработная плата – от 40 000 руб.</a:t>
            </a:r>
          </a:p>
          <a:p>
            <a:pPr lvl="0"/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pPr lvl="0"/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69744328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239106" y="142858"/>
            <a:ext cx="7309476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  <a:r>
              <a:rPr lang="en-US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«Центр общественного здоровья и медицинской профилактики Ульяновской области»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2355726"/>
            <a:ext cx="708103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по медицинской профилактики 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- 1 единица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(с опытом  организаторской работы)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08.00 -14.30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 + 7 календарных дней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плата- 40 000 руб.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5642"/>
            <a:ext cx="2232248" cy="132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9483" y="945642"/>
            <a:ext cx="401225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432000, г.</a:t>
            </a:r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Ульяновск, ул.</a:t>
            </a:r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Гончарова, д.4</a:t>
            </a:r>
          </a:p>
          <a:p>
            <a:pPr>
              <a:lnSpc>
                <a:spcPts val="1800"/>
              </a:lnSpc>
            </a:pPr>
            <a:r>
              <a:rPr lang="ru-RU" sz="1200" b="1" dirty="0" err="1">
                <a:latin typeface="PT Astra Serif" pitchFamily="18" charset="-52"/>
                <a:ea typeface="PT Astra Serif" pitchFamily="18" charset="-52"/>
              </a:rPr>
              <a:t>И.о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. главного врача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- 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Караулова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Валентина Герасимовна</a:t>
            </a:r>
          </a:p>
          <a:p>
            <a:pPr>
              <a:lnSpc>
                <a:spcPts val="1800"/>
              </a:lnSpc>
            </a:pP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Тел.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: 8(8422) 41-05-14</a:t>
            </a:r>
          </a:p>
          <a:p>
            <a:pPr>
              <a:lnSpc>
                <a:spcPts val="1800"/>
              </a:lnSpc>
            </a:pPr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pPr>
              <a:lnSpc>
                <a:spcPts val="1800"/>
              </a:lnSpc>
            </a:pP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Отдел кадров: 8(8422) 41-05-14, cozimpuo@mz73.ru</a:t>
            </a:r>
          </a:p>
        </p:txBody>
      </p:sp>
    </p:spTree>
    <p:extLst>
      <p:ext uri="{BB962C8B-B14F-4D97-AF65-F5344CB8AC3E}">
        <p14:creationId xmlns:p14="http://schemas.microsoft.com/office/powerpoint/2010/main" val="749172543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251520" y="19748"/>
            <a:ext cx="740573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казённое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областная клиническая психиатрическая больница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им. В.А. Копосова»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1182916"/>
            <a:ext cx="453650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Гаврилина Ольга Владимировна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(8422) 35-21-78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(8422) 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35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22-39,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kadrkaram@mail.ru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15566"/>
            <a:ext cx="5076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 433321,  г. Ульяновск, поселок им. Карамзина, ул. Центральная, д.13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1776" y="2382254"/>
            <a:ext cx="8136904" cy="2346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Врач-методист –  1 ед.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.12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35 000-40 000 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050" dirty="0"/>
          </a:p>
        </p:txBody>
      </p:sp>
      <p:pic>
        <p:nvPicPr>
          <p:cNvPr id="2050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24728"/>
            <a:ext cx="1584176" cy="12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249006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9750"/>
            <a:ext cx="740573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казённое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областная клиническая психиатрическая больница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им. В.А. Копосова»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39257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Врач-невролог –  2 ед.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.12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35 000-40 000 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Врач-клинический фармаколог –  1 ед.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.12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35 000-40 000 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1903670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9750"/>
            <a:ext cx="740573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казённое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областная клиническая психиатрическая больница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им. В.А. Копосова»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56084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дерматовенеролог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 1 ед.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.12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35 000-40 000  руб.</a:t>
            </a:r>
          </a:p>
          <a:p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 1 ед.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0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.12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 35 000-40 000 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Врач-психотерапевт –  6 ед.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.12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35 000-40 000 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31012559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9750"/>
            <a:ext cx="7381484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казённое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областная клиническая психиатрическая больница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им. В.А. Копосова»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3448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Врач-хирург –  0,5 ед.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08.00-12.00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14 000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Врач-эндокринолог –  0,5 ед.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08.00-12.00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28+35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14 000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</p:txBody>
      </p:sp>
    </p:spTree>
    <p:extLst>
      <p:ext uri="{BB962C8B-B14F-4D97-AF65-F5344CB8AC3E}">
        <p14:creationId xmlns:p14="http://schemas.microsoft.com/office/powerpoint/2010/main" val="64488729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251520" y="92303"/>
            <a:ext cx="6963686" cy="9464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300" b="1" dirty="0">
                <a:solidFill>
                  <a:srgbClr val="003B82"/>
                </a:solidFill>
              </a:rPr>
              <a:t>Государственное учреждение здравоохранения «Ульяновский областной клинический медицинский центр оказания помощи лицам, пострадавшим от радиационного воздействия,</a:t>
            </a:r>
          </a:p>
          <a:p>
            <a:pPr algn="ctr">
              <a:spcBef>
                <a:spcPts val="0"/>
              </a:spcBef>
            </a:pPr>
            <a:r>
              <a:rPr lang="ru-RU" sz="1300" b="1" dirty="0">
                <a:solidFill>
                  <a:srgbClr val="003B82"/>
                </a:solidFill>
              </a:rPr>
              <a:t>и профессиональной патологии имени Героя Российской Федерации </a:t>
            </a:r>
            <a:r>
              <a:rPr lang="ru-RU" sz="1300" b="1" dirty="0" err="1">
                <a:solidFill>
                  <a:srgbClr val="003B82"/>
                </a:solidFill>
              </a:rPr>
              <a:t>Максимчука</a:t>
            </a:r>
            <a:r>
              <a:rPr lang="ru-RU" sz="1300" b="1" dirty="0">
                <a:solidFill>
                  <a:srgbClr val="003B82"/>
                </a:solidFill>
              </a:rPr>
              <a:t> В.М.»</a:t>
            </a:r>
          </a:p>
          <a:p>
            <a:pPr algn="ctr">
              <a:spcBef>
                <a:spcPts val="0"/>
              </a:spcBef>
            </a:pPr>
            <a:endParaRPr lang="ru-RU" b="1" dirty="0">
              <a:solidFill>
                <a:srgbClr val="003B82"/>
              </a:solidFill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7502" y="134761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Фалина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Елена Юрьевна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8(8422)63-59-56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(8422)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34-00-90,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uokmcpp@mz73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.</a:t>
            </a:r>
            <a:r>
              <a:rPr lang="en-US" sz="1200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ru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endParaRPr lang="ru-RU" sz="1200" kern="0" dirty="0">
              <a:solidFill>
                <a:schemeClr val="tx1"/>
              </a:solidFill>
            </a:endParaRPr>
          </a:p>
          <a:p>
            <a:pPr algn="l"/>
            <a:endParaRPr lang="ru-RU" sz="1200" kern="0" dirty="0">
              <a:solidFill>
                <a:schemeClr val="tx1"/>
              </a:solidFill>
            </a:endParaRPr>
          </a:p>
          <a:p>
            <a:pPr algn="l"/>
            <a:endParaRPr lang="ru-RU" sz="1200" kern="0" dirty="0">
              <a:solidFill>
                <a:schemeClr val="tx1"/>
              </a:solidFill>
            </a:endParaRPr>
          </a:p>
          <a:p>
            <a:pPr algn="l"/>
            <a:endParaRPr lang="ru-RU" sz="1200" kern="0" dirty="0">
              <a:solidFill>
                <a:schemeClr val="tx1"/>
              </a:solidFill>
            </a:endParaRPr>
          </a:p>
          <a:p>
            <a:pPr algn="just"/>
            <a:endParaRPr lang="en-US" sz="1200" kern="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432042,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г.Ульяновск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ул. Богдана Хмельницкого, д.30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79842" y="1948155"/>
            <a:ext cx="7200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b="1" u="sng" dirty="0"/>
          </a:p>
          <a:p>
            <a:endParaRPr lang="ru-RU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571750"/>
            <a:ext cx="2232248" cy="167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2-248-1\Downloads\IMG_20240321_0812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571750"/>
            <a:ext cx="2170307" cy="1627730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2571039"/>
            <a:ext cx="2161186" cy="162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987574"/>
            <a:ext cx="2592288" cy="13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0783960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92303"/>
            <a:ext cx="7072362" cy="9464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300" b="1" dirty="0">
                <a:solidFill>
                  <a:srgbClr val="003B82"/>
                </a:solidFill>
              </a:rPr>
              <a:t>Государственное учреждение здравоохранения «Ульяновский областной клинический медицинский центр оказания помощи лицам, пострадавшим от радиационного воздействия,</a:t>
            </a:r>
          </a:p>
          <a:p>
            <a:pPr algn="ctr">
              <a:spcBef>
                <a:spcPts val="0"/>
              </a:spcBef>
            </a:pPr>
            <a:r>
              <a:rPr lang="ru-RU" sz="1300" b="1" dirty="0">
                <a:solidFill>
                  <a:srgbClr val="003B82"/>
                </a:solidFill>
              </a:rPr>
              <a:t>и профессиональной патологии имени Героя Российской Федерации </a:t>
            </a:r>
            <a:r>
              <a:rPr lang="ru-RU" sz="1300" b="1" dirty="0" err="1">
                <a:solidFill>
                  <a:srgbClr val="003B82"/>
                </a:solidFill>
              </a:rPr>
              <a:t>Максимчука</a:t>
            </a:r>
            <a:r>
              <a:rPr lang="ru-RU" sz="1300" b="1" dirty="0">
                <a:solidFill>
                  <a:srgbClr val="003B82"/>
                </a:solidFill>
              </a:rPr>
              <a:t> В.М.»</a:t>
            </a:r>
          </a:p>
          <a:p>
            <a:pPr algn="ctr">
              <a:spcBef>
                <a:spcPts val="0"/>
              </a:spcBef>
            </a:pPr>
            <a:endParaRPr lang="ru-RU" b="1" dirty="0">
              <a:solidFill>
                <a:srgbClr val="003B82"/>
              </a:solidFill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11560" y="915566"/>
            <a:ext cx="7269082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Эндоскопический кабинет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эндоскопист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), одна рабочая суббота в месяц (по графику) – 08.00 – 13.00. 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40 000 – 45 000 руб.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Дополнительная заработная плата за счет участия в оказании платных медицинских услуг (участие в проведении предварительных (при устройстве на работу) и периодических медицинских осмотров лиц, работающих во вредных условиях труда).</a:t>
            </a:r>
          </a:p>
          <a:p>
            <a:endParaRPr lang="ru-RU" sz="8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1) Закон Ульяновской области № 103-ЗО от 02.10.2020г.: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единовременно 10 000 руб. при трудоустройстве;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1 000 руб. ежемесячно в течение 3-х лет;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молодым специалистам, проживающим в сельской местности +325 руб. ежемесячно в течение 3-х лет, единовременно 20 000 руб. – 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       за 1 год работы, 40 000 руб. – за 2 год работы, 60 000 руб.  - за 3 год работы;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5 000 руб. – ежегодная компенсация расходов на проезд у месту использования отпуска и обратно в течение 3-х лет;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работу.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Коллективный договор ГУЗ «УОКМЦ ОПЛПРВ и ПП </a:t>
            </a:r>
            <a:r>
              <a:rPr lang="ru-RU" sz="900" b="1" dirty="0" err="1">
                <a:latin typeface="PT Astra Serif" pitchFamily="18" charset="-52"/>
                <a:ea typeface="PT Astra Serif" pitchFamily="18" charset="-52"/>
              </a:rPr>
              <a:t>им.Максимчука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 В.М.»: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обучение работника за счет работодателя (повышение квалификации, профессиональная переподготовка), предоставление дополнительных оплачиваемых отпусков в связи с важными жизненными событиями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562593652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92303"/>
            <a:ext cx="7072362" cy="9464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300" b="1" dirty="0">
                <a:solidFill>
                  <a:srgbClr val="003B82"/>
                </a:solidFill>
              </a:rPr>
              <a:t>Государственное учреждение здравоохранения «Ульяновский областной клинический медицинский центр оказания помощи лицам, пострадавшим от радиационного воздействия,</a:t>
            </a:r>
          </a:p>
          <a:p>
            <a:pPr algn="ctr">
              <a:spcBef>
                <a:spcPts val="0"/>
              </a:spcBef>
            </a:pPr>
            <a:r>
              <a:rPr lang="ru-RU" sz="1300" b="1" dirty="0">
                <a:solidFill>
                  <a:srgbClr val="003B82"/>
                </a:solidFill>
              </a:rPr>
              <a:t>и профессиональной патологии имени Героя Российской Федерации </a:t>
            </a:r>
            <a:r>
              <a:rPr lang="ru-RU" sz="1300" b="1" dirty="0" err="1">
                <a:solidFill>
                  <a:srgbClr val="003B82"/>
                </a:solidFill>
              </a:rPr>
              <a:t>Максимчука</a:t>
            </a:r>
            <a:r>
              <a:rPr lang="ru-RU" sz="1300" b="1" dirty="0">
                <a:solidFill>
                  <a:srgbClr val="003B82"/>
                </a:solidFill>
              </a:rPr>
              <a:t> В.М.»</a:t>
            </a:r>
          </a:p>
          <a:p>
            <a:pPr algn="ctr">
              <a:spcBef>
                <a:spcPts val="0"/>
              </a:spcBef>
            </a:pPr>
            <a:endParaRPr lang="ru-RU" b="1" dirty="0">
              <a:solidFill>
                <a:srgbClr val="003B82"/>
              </a:solidFill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611560" y="915566"/>
            <a:ext cx="726908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Поликлиническое отделение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Врач-офтальмолог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), одна рабочая суббота в месяц (по графику) – 08.00 – 13.00. 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28+14 календарных дней.   Заработная плата – 40 000 – 45 000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Дополнительная заработная плата за счет участия в оказании платных медицинских услуг (участие в проведении предварительных (при устройстве на работу) и периодических медицинских осмотров лиц, работающих во вредных условиях труда).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1) Закон Ульяновской области № 103-ЗО от 02.10.2020г.: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единовременно 10 000 руб. при трудоустройстве;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1 000 руб. ежемесячно в течение 3-х лет;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Молодым специалистам, проживающим в сельской местности +325 руб. ежемесячно в течение 3-х лет, единовременно 20 000 руб. – за 1 год работы, 40 000 руб. – за 2 год работы, 60 000 руб.  - за 3 год работы;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5 000 руб. – ежегодная компенсация расходов на проезд у месту использования отпуска и обратно в течение 3-х лет;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Коллективный договор ГУЗ «УОКМЦ ОПЛПРВ и ПП </a:t>
            </a:r>
            <a:r>
              <a:rPr lang="ru-RU" sz="1000" b="1" dirty="0" err="1">
                <a:latin typeface="PT Astra Serif" pitchFamily="18" charset="-52"/>
                <a:ea typeface="PT Astra Serif" pitchFamily="18" charset="-52"/>
              </a:rPr>
              <a:t>им.Максимчука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 В.М.»: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обучение работника за счет работодателя (повышение квалификации, профессиональная переподготовка), предоставление дополнительных оплачиваемых отпусков в связи с важными жизненными событиями</a:t>
            </a:r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dirty="0"/>
          </a:p>
          <a:p>
            <a:endParaRPr lang="ru-RU" sz="800" b="1" u="sng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9455862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клиническая больница святого апостола Андрея Первозванного»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56084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Детский стационар (г. Ульяновск, проспект Врача Сурова,4)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Врач-педиатр– 4 единиц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.30 (пн-пт+2 рабочие субботы) или по графику отделения.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45 000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 –  2 единицы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.30 (пн-пт+2 рабочие субботы)или по графику отделения.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45 000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Служебное жилье.</a:t>
            </a: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600487474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0"/>
          <p:cNvSpPr/>
          <p:nvPr/>
        </p:nvSpPr>
        <p:spPr>
          <a:xfrm>
            <a:off x="0" y="827640"/>
            <a:ext cx="7237080" cy="0"/>
          </a:xfrm>
          <a:prstGeom prst="line">
            <a:avLst/>
          </a:prstGeom>
          <a:noFill/>
          <a:ln w="28440">
            <a:solidFill>
              <a:srgbClr val="0070C0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extBox 53"/>
          <p:cNvSpPr/>
          <p:nvPr/>
        </p:nvSpPr>
        <p:spPr>
          <a:xfrm>
            <a:off x="142920" y="142920"/>
            <a:ext cx="7071840" cy="54099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8760" tIns="34200" rIns="68760" bIns="342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Государственное учреждение здравоохранения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         «Ульяновская областная клиническая наркологическая больница»</a:t>
            </a:r>
          </a:p>
        </p:txBody>
      </p:sp>
      <p:sp>
        <p:nvSpPr>
          <p:cNvPr id="4" name="Text Box 4"/>
          <p:cNvSpPr/>
          <p:nvPr/>
        </p:nvSpPr>
        <p:spPr>
          <a:xfrm>
            <a:off x="6381720" y="4774320"/>
            <a:ext cx="233316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9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Times New Roman" pitchFamily="18"/>
              </a:rPr>
              <a:t>Министерство здравоохранения Ульяновской области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42599" y="4831560"/>
            <a:ext cx="329760" cy="311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ая соединительная линия 73"/>
          <p:cNvSpPr/>
          <p:nvPr/>
        </p:nvSpPr>
        <p:spPr>
          <a:xfrm>
            <a:off x="0" y="4786200"/>
            <a:ext cx="9144000" cy="1440"/>
          </a:xfrm>
          <a:prstGeom prst="line">
            <a:avLst/>
          </a:prstGeom>
          <a:noFill/>
          <a:ln w="12600">
            <a:solidFill>
              <a:srgbClr val="0070C0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Объект 2"/>
          <p:cNvSpPr/>
          <p:nvPr/>
        </p:nvSpPr>
        <p:spPr>
          <a:xfrm>
            <a:off x="3207600" y="1347480"/>
            <a:ext cx="4787640" cy="8125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Главный врач – </a:t>
            </a:r>
            <a:r>
              <a:rPr lang="ru-RU" sz="1200" b="1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Белянкин</a:t>
            </a:r>
            <a:r>
              <a:rPr lang="ru-RU" sz="1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 Михаил Владимирович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Тел.: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 8(8422) 45-35-03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751"/>
              </a:spcBef>
              <a:spcAft>
                <a:spcPts val="0"/>
              </a:spcAft>
              <a:buNone/>
              <a:tabLst/>
            </a:pP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Отдел кадров: 8(8422) 45-16-00, uoknb73-ok@mail.ru</a:t>
            </a:r>
          </a:p>
        </p:txBody>
      </p:sp>
      <p:sp>
        <p:nvSpPr>
          <p:cNvPr id="8" name="Прямоугольник 1"/>
          <p:cNvSpPr/>
          <p:nvPr/>
        </p:nvSpPr>
        <p:spPr>
          <a:xfrm>
            <a:off x="3204000" y="915480"/>
            <a:ext cx="4011120" cy="2678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Адрес: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 432032, г. Ульяновск, ул. </a:t>
            </a:r>
            <a:r>
              <a:rPr lang="ru-RU" sz="12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Полбина</a:t>
            </a:r>
            <a:r>
              <a:rPr lang="ru-RU" sz="12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, д. 34</a:t>
            </a:r>
          </a:p>
        </p:txBody>
      </p:sp>
      <p:sp>
        <p:nvSpPr>
          <p:cNvPr id="9" name="Прямоугольник 4"/>
          <p:cNvSpPr/>
          <p:nvPr/>
        </p:nvSpPr>
        <p:spPr>
          <a:xfrm>
            <a:off x="631440" y="2130563"/>
            <a:ext cx="7200360" cy="26872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PT Astra Serif" pitchFamily="18" charset="-52"/>
                <a:ea typeface="PT Astra Serif" pitchFamily="18" charset="-52"/>
                <a:cs typeface="Mangal" pitchFamily="2"/>
              </a:rPr>
              <a:t>ВАКАНСИИ: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Отделение неотложной наркологической помощи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1" i="0" u="sng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Врач-психиатр-нарколог – 3 единицы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9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График работы: сменный.  </a:t>
            </a:r>
            <a:r>
              <a:rPr lang="ru-RU" sz="9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Отпуск: </a:t>
            </a:r>
            <a:r>
              <a:rPr lang="ru-RU" sz="9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28+35 календарных дней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9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Заработная плата – от 50 000 руб.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900" b="1" i="0" u="sng" strike="noStrike" kern="1200" spc="0" dirty="0">
              <a:ln>
                <a:noFill/>
              </a:ln>
              <a:solidFill>
                <a:srgbClr val="000000"/>
              </a:solidFill>
              <a:uFillTx/>
              <a:latin typeface="PT Astra Serif" pitchFamily="18" charset="-52"/>
              <a:ea typeface="PT Astra Serif" pitchFamily="18" charset="-5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PT Astra Serif" pitchFamily="18" charset="-52"/>
                <a:ea typeface="PT Astra Serif" pitchFamily="18" charset="-52"/>
                <a:cs typeface="Mangal" pitchFamily="2"/>
              </a:rPr>
              <a:t>Меры </a:t>
            </a:r>
            <a:r>
              <a:rPr lang="ru-RU" sz="1200" b="1" i="0" u="sng" strike="noStrike" kern="1200" spc="0" dirty="0" err="1">
                <a:ln>
                  <a:noFill/>
                </a:ln>
                <a:solidFill>
                  <a:srgbClr val="000000"/>
                </a:solidFill>
                <a:uFillTx/>
                <a:latin typeface="PT Astra Serif" pitchFamily="18" charset="-52"/>
                <a:ea typeface="PT Astra Serif" pitchFamily="18" charset="-52"/>
                <a:cs typeface="Mangal" pitchFamily="2"/>
              </a:rPr>
              <a:t>соцподдержки</a:t>
            </a:r>
            <a:r>
              <a:rPr lang="ru-RU" sz="1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PT Astra Serif" pitchFamily="18" charset="-52"/>
                <a:ea typeface="PT Astra Serif" pitchFamily="18" charset="-52"/>
                <a:cs typeface="Mangal" pitchFamily="2"/>
              </a:rPr>
              <a:t>:</a:t>
            </a:r>
          </a:p>
          <a:p>
            <a:pPr lvl="0"/>
            <a:r>
              <a:rPr lang="ru-RU" sz="9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1)</a:t>
            </a:r>
            <a:r>
              <a:rPr lang="ru-RU" sz="9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900" dirty="0"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2</a:t>
            </a:r>
            <a:r>
              <a:rPr lang="ru-RU" sz="9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) Предоставляется компенсация на уплату процентов по ипотечным жилищным кредитам предусмотренная ЛНА ГУЗ УОКНБ (размер компенсации не может превышать 5 000 руб.).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Trebuchet MS" pitchFamily="18"/>
              <a:ea typeface="Microsoft YaHei" pitchFamily="2"/>
              <a:cs typeface="Mangal" pitchFamily="2"/>
            </a:endParaRPr>
          </a:p>
        </p:txBody>
      </p:sp>
      <p:pic>
        <p:nvPicPr>
          <p:cNvPr id="10" name="Рисунок 2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92000" y="1007998"/>
            <a:ext cx="2051808" cy="1059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41258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0"/>
          <p:cNvSpPr/>
          <p:nvPr/>
        </p:nvSpPr>
        <p:spPr>
          <a:xfrm>
            <a:off x="0" y="827640"/>
            <a:ext cx="7237080" cy="0"/>
          </a:xfrm>
          <a:prstGeom prst="line">
            <a:avLst/>
          </a:prstGeom>
          <a:noFill/>
          <a:ln w="28440">
            <a:solidFill>
              <a:srgbClr val="0070C0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TextBox 53"/>
          <p:cNvSpPr/>
          <p:nvPr/>
        </p:nvSpPr>
        <p:spPr>
          <a:xfrm>
            <a:off x="347760" y="142920"/>
            <a:ext cx="6867000" cy="54099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68760" tIns="34200" rIns="68760" bIns="34200" anchor="t" anchorCtr="0" compatLnSpc="0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Государственное учреждение здравоохранения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6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«Ульяновская областная клиническая наркологическая больница»</a:t>
            </a:r>
          </a:p>
        </p:txBody>
      </p:sp>
      <p:sp>
        <p:nvSpPr>
          <p:cNvPr id="4" name="Text Box 4"/>
          <p:cNvSpPr/>
          <p:nvPr/>
        </p:nvSpPr>
        <p:spPr>
          <a:xfrm>
            <a:off x="6381720" y="4774320"/>
            <a:ext cx="233316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9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Microsoft YaHei" pitchFamily="2"/>
                <a:cs typeface="Times New Roman" pitchFamily="18"/>
              </a:rPr>
              <a:t>Министерство здравоохранения Ульяновской области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742599" y="4831560"/>
            <a:ext cx="329760" cy="3117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ая соединительная линия 73"/>
          <p:cNvSpPr/>
          <p:nvPr/>
        </p:nvSpPr>
        <p:spPr>
          <a:xfrm>
            <a:off x="0" y="4786200"/>
            <a:ext cx="9144000" cy="1440"/>
          </a:xfrm>
          <a:prstGeom prst="line">
            <a:avLst/>
          </a:prstGeom>
          <a:noFill/>
          <a:ln w="12600">
            <a:solidFill>
              <a:srgbClr val="0070C0"/>
            </a:solidFill>
            <a:prstDash val="solid"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7" name="Прямоугольник 4"/>
          <p:cNvSpPr/>
          <p:nvPr/>
        </p:nvSpPr>
        <p:spPr>
          <a:xfrm>
            <a:off x="467544" y="946620"/>
            <a:ext cx="7332120" cy="6987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0" i="0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Trebuchet MS" pitchFamily="18"/>
                <a:ea typeface="Microsoft YaHei" pitchFamily="2"/>
                <a:cs typeface="Mangal" pitchFamily="2"/>
              </a:rPr>
              <a:t> ВАКАНСИИ: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200" b="0" i="0" u="none" strike="noStrike" kern="1200" spc="0" dirty="0">
              <a:ln>
                <a:noFill/>
              </a:ln>
              <a:solidFill>
                <a:srgbClr val="000000"/>
              </a:solidFill>
              <a:latin typeface="Trebuchet MS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800" b="0" i="0" u="none" strike="noStrike" kern="1200" spc="0" dirty="0">
              <a:ln>
                <a:noFill/>
              </a:ln>
              <a:solidFill>
                <a:srgbClr val="000000"/>
              </a:solidFill>
              <a:latin typeface="Trebuchet MS" pitchFamily="18"/>
              <a:ea typeface="Microsoft YaHei" pitchFamily="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800" b="0" i="0" u="none" strike="noStrike" kern="1200" spc="0" dirty="0">
              <a:ln>
                <a:noFill/>
              </a:ln>
              <a:solidFill>
                <a:srgbClr val="000000"/>
              </a:solidFill>
              <a:latin typeface="Trebuchet MS" pitchFamily="18"/>
              <a:ea typeface="Microsoft YaHei" pitchFamily="2"/>
              <a:cs typeface="Mangal" pitchFamily="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1265664"/>
            <a:ext cx="6912768" cy="332231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1" i="0" u="sng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Заведующий лабораторией - врач клинической лабораторной диагностики – 1 единица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График работы 08-00 - 15-40 (</a:t>
            </a:r>
            <a:r>
              <a:rPr lang="ru-RU" sz="1100" b="0" i="0" u="none" strike="noStrike" kern="1200" spc="0" dirty="0" err="1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пн-пт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)  </a:t>
            </a:r>
            <a:r>
              <a:rPr lang="ru-RU" sz="1100" b="1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Отпуск: 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28+21 календарных дней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Заработная плата – от 70 000 руб.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PT Astra Serif" pitchFamily="18" charset="-52"/>
              <a:ea typeface="PT Astra Serif" pitchFamily="18" charset="-5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100" b="0" i="0" u="none" strike="noStrike" kern="1200" spc="0" dirty="0">
              <a:ln>
                <a:noFill/>
              </a:ln>
              <a:solidFill>
                <a:srgbClr val="000000"/>
              </a:solidFill>
              <a:latin typeface="PT Astra Serif" pitchFamily="18" charset="-52"/>
              <a:ea typeface="PT Astra Serif" pitchFamily="18" charset="-52"/>
              <a:cs typeface="Mangal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PT Astra Serif" pitchFamily="18" charset="-52"/>
                <a:ea typeface="PT Astra Serif" pitchFamily="18" charset="-52"/>
                <a:cs typeface="Mangal" pitchFamily="2"/>
              </a:rPr>
              <a:t>Меры </a:t>
            </a:r>
            <a:r>
              <a:rPr lang="ru-RU" sz="1200" b="1" i="0" u="sng" strike="noStrike" kern="1200" spc="0" dirty="0" err="1">
                <a:ln>
                  <a:noFill/>
                </a:ln>
                <a:solidFill>
                  <a:srgbClr val="000000"/>
                </a:solidFill>
                <a:uFillTx/>
                <a:latin typeface="PT Astra Serif" pitchFamily="18" charset="-52"/>
                <a:ea typeface="PT Astra Serif" pitchFamily="18" charset="-52"/>
                <a:cs typeface="Mangal" pitchFamily="2"/>
              </a:rPr>
              <a:t>соцподдержки</a:t>
            </a:r>
            <a:r>
              <a:rPr lang="ru-RU" sz="1200" b="1" i="0" u="sng" strike="noStrike" kern="1200" spc="0" dirty="0">
                <a:ln>
                  <a:noFill/>
                </a:ln>
                <a:solidFill>
                  <a:srgbClr val="000000"/>
                </a:solidFill>
                <a:uFillTx/>
                <a:latin typeface="PT Astra Serif" pitchFamily="18" charset="-52"/>
                <a:ea typeface="PT Astra Serif" pitchFamily="18" charset="-52"/>
                <a:cs typeface="Mangal" pitchFamily="2"/>
              </a:rPr>
              <a:t>:</a:t>
            </a:r>
          </a:p>
          <a:p>
            <a:pPr lvl="0"/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1)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месяцев, начиная с первого числа месяца, следующего за месяцем, в котором молодой специалист был 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принят на работу);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2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) Предоставляется компенсация на уплату процентов по ипотечным жилищным кредитам предусмотренная 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100" dirty="0"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    </a:t>
            </a:r>
            <a:r>
              <a:rPr lang="ru-RU" sz="1100" b="0" i="0" u="none" strike="noStrike" kern="1200" spc="0" dirty="0">
                <a:ln>
                  <a:noFill/>
                </a:ln>
                <a:solidFill>
                  <a:srgbClr val="000000"/>
                </a:solidFill>
                <a:latin typeface="PT Astra Serif" pitchFamily="18" charset="-52"/>
                <a:ea typeface="PT Astra Serif" pitchFamily="18" charset="-52"/>
                <a:cs typeface="Mangal" pitchFamily="2"/>
              </a:rPr>
              <a:t>ЛНА ГУЗ УОКНБ (размер компенсации не может превышать 5 000 руб.).</a:t>
            </a:r>
          </a:p>
        </p:txBody>
      </p:sp>
    </p:spTree>
    <p:extLst>
      <p:ext uri="{BB962C8B-B14F-4D97-AF65-F5344CB8AC3E}">
        <p14:creationId xmlns:p14="http://schemas.microsoft.com/office/powerpoint/2010/main" val="1032254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областная клиническая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491630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100"/>
              </a:lnSpc>
            </a:pPr>
            <a:endParaRPr lang="en-US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006678"/>
            <a:ext cx="1728192" cy="9699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095" y="986889"/>
            <a:ext cx="463391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699792" y="1383653"/>
            <a:ext cx="4680520" cy="61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Манина Наталья Александровна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 8 (8422) 73-77-80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 кадров : 8(8422)73-75-23,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otdelkadrov.uokb73@internet.ru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301" y="2002053"/>
            <a:ext cx="740705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  <a:endParaRPr lang="ru-RU" sz="10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Врач-пульмонолог -1 единица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20 000-29 000 руб.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Врач-кардиолог - 1 единица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20 000-30 000 руб.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</a:p>
          <a:p>
            <a:pPr lvl="0"/>
            <a:endParaRPr lang="ru-RU" sz="12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социальной поддержки молодым специалистам: </a:t>
            </a:r>
          </a:p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</a:p>
          <a:p>
            <a:pPr lvl="0"/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464193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областная клиническая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endParaRPr lang="ru-R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954277"/>
            <a:ext cx="669674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Врач-психиатр - 1 единица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- 20 000-30 000 руб. Отпуск: 28+35 календарных дней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  <a:endParaRPr lang="ru-RU" sz="9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Врач-бактериолог - 2 единицы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- 20 000-30 000 руб.</a:t>
            </a:r>
            <a:r>
              <a:rPr lang="en-US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28+14 календарных дней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Врач-эндокринолог - 1 единица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20 000-30 000 руб.</a:t>
            </a:r>
            <a:r>
              <a:rPr lang="en-US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28+14 календарных дней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по лечебной физкультуре - 1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20 000-30 000 </a:t>
            </a: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руб. Отпуск: 28+14 календарных дней</a:t>
            </a:r>
          </a:p>
          <a:p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  <a:endParaRPr lang="ru-RU" sz="9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Врач-анестезиолог-реаниматолог - 1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20 000-30 000 </a:t>
            </a:r>
            <a:r>
              <a:rPr lang="ru-RU" sz="9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руб. Отпуск: 28+21 календарных дней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социальной поддержки молодым специалистам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</a:p>
          <a:p>
            <a:pPr lvl="0"/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31974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«Ульяновская областная клиническая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.</a:t>
            </a:r>
          </a:p>
          <a:p>
            <a:endParaRPr lang="ru-RU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954277"/>
            <a:ext cx="66967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00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 lvl="0"/>
            <a:endParaRPr lang="ru-RU" sz="900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Врач-ревматолог - 1 единица</a:t>
            </a:r>
            <a:b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- 20 000-30 000 руб.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28+21 календарных дней</a:t>
            </a:r>
            <a:b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</a:p>
          <a:p>
            <a:br>
              <a:rPr lang="ru-RU" sz="9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</a:b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по медицинской реабилитации - 1 единица</a:t>
            </a:r>
            <a:b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- 20 000-30 000 руб.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  <a:b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</a:b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работы: В пределах сокращенной продолжительности рабочего времени 39 часов в неделю.</a:t>
            </a:r>
          </a:p>
          <a:p>
            <a:b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</a:br>
            <a:endParaRPr lang="ru-RU" sz="9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социальной поддержки молодым специалистам</a:t>
            </a:r>
            <a:r>
              <a:rPr lang="ru-RU" sz="12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</a:t>
            </a: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</a:p>
          <a:p>
            <a:pPr lvl="0"/>
            <a:endParaRPr lang="ru-RU" sz="9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606440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кардиологический диспансер»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866557"/>
            <a:ext cx="804064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432012, г. Ульяновск, ул. Хрустальная, д.3 А, </a:t>
            </a:r>
          </a:p>
          <a:p>
            <a:r>
              <a:rPr lang="ru-RU" sz="1200" b="1" kern="0" dirty="0">
                <a:latin typeface="PT Astra Serif" pitchFamily="18" charset="-52"/>
                <a:ea typeface="PT Astra Serif" pitchFamily="18" charset="-52"/>
              </a:rPr>
              <a:t>                                                                        Главный врач – Мовчан Елена Викторовна</a:t>
            </a:r>
            <a:endParaRPr lang="ru-RU" sz="1200" kern="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kern="0" dirty="0">
                <a:latin typeface="PT Astra Serif" pitchFamily="18" charset="-52"/>
                <a:ea typeface="PT Astra Serif" pitchFamily="18" charset="-52"/>
              </a:rPr>
              <a:t>                                                                        Тел.:</a:t>
            </a:r>
            <a:r>
              <a:rPr lang="ru-RU" sz="1200" kern="0" dirty="0">
                <a:latin typeface="PT Astra Serif" pitchFamily="18" charset="-52"/>
                <a:ea typeface="PT Astra Serif" pitchFamily="18" charset="-52"/>
              </a:rPr>
              <a:t> 8(8422) 36-71-10   е</a:t>
            </a:r>
            <a:r>
              <a:rPr lang="en-US" sz="1200" kern="0" dirty="0">
                <a:latin typeface="PT Astra Serif" pitchFamily="18" charset="-52"/>
                <a:ea typeface="PT Astra Serif" pitchFamily="18" charset="-52"/>
              </a:rPr>
              <a:t>-mail</a:t>
            </a:r>
            <a:r>
              <a:rPr lang="ru-RU" sz="1200" kern="0" dirty="0">
                <a:latin typeface="PT Astra Serif" pitchFamily="18" charset="-52"/>
                <a:ea typeface="PT Astra Serif" pitchFamily="18" charset="-52"/>
              </a:rPr>
              <a:t>: </a:t>
            </a:r>
            <a:r>
              <a:rPr lang="en-US" sz="1200" kern="0" dirty="0">
                <a:latin typeface="PT Astra Serif" pitchFamily="18" charset="-52"/>
                <a:ea typeface="PT Astra Serif" pitchFamily="18" charset="-52"/>
              </a:rPr>
              <a:t>okd@mz.ru</a:t>
            </a:r>
            <a:endParaRPr lang="ru-RU" sz="1200" kern="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kern="0" dirty="0">
                <a:latin typeface="PT Astra Serif" pitchFamily="18" charset="-52"/>
                <a:ea typeface="PT Astra Serif" pitchFamily="18" charset="-52"/>
              </a:rPr>
              <a:t>                                                                        Отдел кадров: 8</a:t>
            </a:r>
            <a:r>
              <a:rPr lang="en-US" sz="1200" kern="0" dirty="0">
                <a:latin typeface="PT Astra Serif" pitchFamily="18" charset="-52"/>
                <a:ea typeface="PT Astra Serif" pitchFamily="18" charset="-52"/>
              </a:rPr>
              <a:t>(8</a:t>
            </a:r>
            <a:r>
              <a:rPr lang="ru-RU" sz="1200" kern="0" dirty="0">
                <a:latin typeface="PT Astra Serif" pitchFamily="18" charset="-52"/>
                <a:ea typeface="PT Astra Serif" pitchFamily="18" charset="-52"/>
              </a:rPr>
              <a:t>422</a:t>
            </a:r>
            <a:r>
              <a:rPr lang="en-US" sz="1200" kern="0" dirty="0"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200" kern="0" dirty="0">
                <a:latin typeface="PT Astra Serif" pitchFamily="18" charset="-52"/>
                <a:ea typeface="PT Astra Serif" pitchFamily="18" charset="-52"/>
              </a:rPr>
              <a:t> 58-53-14, </a:t>
            </a:r>
            <a:r>
              <a:rPr lang="en-US" sz="1200" kern="0" dirty="0">
                <a:latin typeface="PT Astra Serif" pitchFamily="18" charset="-52"/>
                <a:ea typeface="PT Astra Serif" pitchFamily="18" charset="-52"/>
              </a:rPr>
              <a:t>kadry.okd73@mail.ru</a:t>
            </a:r>
          </a:p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</a:t>
            </a:r>
          </a:p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(г. Ульяновск, ул. Хрустальная, д.3 А)</a:t>
            </a:r>
            <a:endParaRPr lang="en-US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функциональной диагностики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                                         </a:t>
            </a: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                                        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28+5 календарных дней                                               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45 000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</a:p>
          <a:p>
            <a:endParaRPr lang="ru-RU" sz="1200" dirty="0"/>
          </a:p>
          <a:p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C281A8-6BF6-4BCE-A1CD-C63236B88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4" y="915566"/>
            <a:ext cx="1872208" cy="7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6549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кардиологический диспансер»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804064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Стационар (г. Ульяновск, ул. Хрустальная, д.3 А)</a:t>
            </a:r>
            <a:endParaRPr lang="en-US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 кардиолог </a:t>
            </a:r>
            <a:r>
              <a:rPr lang="ru-RU" sz="1400" b="1" dirty="0">
                <a:latin typeface="PT Astra Serif" pitchFamily="18" charset="-52"/>
                <a:ea typeface="PT Astra Serif" pitchFamily="18" charset="-52"/>
              </a:rPr>
              <a:t>                                         </a:t>
            </a:r>
            <a:endParaRPr lang="ru-RU" sz="14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+ 1 рабочая суббота).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28+5 календарных дней                                               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от 45 000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</a:p>
        </p:txBody>
      </p:sp>
    </p:spTree>
    <p:extLst>
      <p:ext uri="{BB962C8B-B14F-4D97-AF65-F5344CB8AC3E}">
        <p14:creationId xmlns:p14="http://schemas.microsoft.com/office/powerpoint/2010/main" val="119871105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кардиологический диспансер»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804064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              </a:t>
            </a:r>
          </a:p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Стационар (г. Ульяновск, ул. Хрустальная, д.3 А)</a:t>
            </a:r>
            <a:endParaRPr lang="en-US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 невролог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                                         </a:t>
            </a:r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+ 2 рабочие субботы).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28+5 календарных дней                                               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45 000 руб.</a:t>
            </a:r>
          </a:p>
          <a:p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</a:p>
        </p:txBody>
      </p:sp>
    </p:spTree>
    <p:extLst>
      <p:ext uri="{BB962C8B-B14F-4D97-AF65-F5344CB8AC3E}">
        <p14:creationId xmlns:p14="http://schemas.microsoft.com/office/powerpoint/2010/main" val="2064620513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37347" y="122253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кардиологический диспансер»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804064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</a:t>
            </a:r>
          </a:p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Поликлиника (г. Ульяновск, ул. Хрустальная, д.3 А)</a:t>
            </a:r>
            <a:endParaRPr lang="en-US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Врач- ревматолог </a:t>
            </a:r>
            <a:r>
              <a:rPr lang="ru-RU" sz="1400" b="1" dirty="0">
                <a:latin typeface="PT Astra Serif" pitchFamily="18" charset="-52"/>
                <a:ea typeface="PT Astra Serif" pitchFamily="18" charset="-52"/>
              </a:rPr>
              <a:t>                                         </a:t>
            </a:r>
            <a:endParaRPr lang="ru-RU" sz="14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08.00-14.30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+ 1 рабочая суббота).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28+5 календарных дней                                               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45 000 руб.</a:t>
            </a:r>
          </a:p>
          <a:p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</a:p>
        </p:txBody>
      </p:sp>
    </p:spTree>
    <p:extLst>
      <p:ext uri="{BB962C8B-B14F-4D97-AF65-F5344CB8AC3E}">
        <p14:creationId xmlns:p14="http://schemas.microsoft.com/office/powerpoint/2010/main" val="222526763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кардиологический диспансер»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804064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                      </a:t>
            </a:r>
          </a:p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Поликлиника (г. Ульяновск, ул. Хрустальная, д.3 А)</a:t>
            </a:r>
            <a:endParaRPr lang="en-US" sz="12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клинической лабораторной диагностики </a:t>
            </a:r>
            <a:r>
              <a:rPr lang="ru-RU" sz="1400" b="1" dirty="0">
                <a:latin typeface="PT Astra Serif" pitchFamily="18" charset="-52"/>
                <a:ea typeface="PT Astra Serif" pitchFamily="18" charset="-52"/>
              </a:rPr>
              <a:t>                                         </a:t>
            </a:r>
            <a:endParaRPr lang="ru-RU" sz="14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График работы: 08.00-15.30 (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+ 1 рабочая суббота). 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28+14 календарных дней                                               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Заработная плата – от 45 000 руб.</a:t>
            </a:r>
          </a:p>
          <a:p>
            <a:endParaRPr lang="ru-RU" sz="12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</a:p>
        </p:txBody>
      </p:sp>
    </p:spTree>
    <p:extLst>
      <p:ext uri="{BB962C8B-B14F-4D97-AF65-F5344CB8AC3E}">
        <p14:creationId xmlns:p14="http://schemas.microsoft.com/office/powerpoint/2010/main" val="296183951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«Городская клиническая больница святого апостола Андрея Первозванного»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632848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Детский стационар (г. Ульяновск, проспект Врача Сурова,4)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Врач-детский хирург- 2 единицы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.30 (пн-пт+2 рабочие субботы) или по графику отделения.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45 000 руб.</a:t>
            </a:r>
          </a:p>
          <a:p>
            <a:endParaRPr lang="en-US" sz="11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Врач-пульмонолог – 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</a:t>
            </a:r>
            <a:r>
              <a:rPr lang="en-US" sz="1100" dirty="0">
                <a:latin typeface="PT Astra Serif" pitchFamily="18" charset="-52"/>
                <a:ea typeface="PT Astra Serif" pitchFamily="18" charset="-52"/>
              </a:rPr>
              <a:t>5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.30 (пн-пт+2 рабочие субботы) или по графику отделения.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45 000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2) Служебное жилье.</a:t>
            </a: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325383001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91556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35496" y="-8079"/>
            <a:ext cx="7704856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 казенное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клинический противотуберкулезный диспансер 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имени С.Д.  Грязнова»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948014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7502" y="134761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1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Прохоров Олег Юрьевич </a:t>
            </a:r>
            <a:endParaRPr lang="ru-RU" sz="11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1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8(8422)32-70-36</a:t>
            </a:r>
          </a:p>
          <a:p>
            <a:pPr algn="l"/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(884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22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)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3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2-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63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-</a:t>
            </a:r>
            <a:r>
              <a:rPr lang="ru-RU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11, </a:t>
            </a:r>
            <a:r>
              <a:rPr lang="en-US" sz="11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kadrtub@mail.ru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03848" y="915566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432048, Ульяновская область, г. Ульяновск,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Кирова, д. 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5677" y="2211710"/>
            <a:ext cx="700266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Амбулаторное  отделение  №2 (г. Ульяновск, ул. Кирова, д. 4) </a:t>
            </a:r>
            <a:endParaRPr lang="ru-RU" sz="1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Врач-фтизиатр участковый 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08.00-17.00 ч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-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- от 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40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000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руб.</a:t>
            </a:r>
          </a:p>
          <a:p>
            <a:endParaRPr lang="ru-RU" sz="11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соцподдержки: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228600" indent="-228600"/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Страхование жизни и здоровья  от несчастных случаев на производстве и профзаболевания.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14 500 руб.).</a:t>
            </a:r>
          </a:p>
          <a:p>
            <a:pPr marL="228600" indent="-228600"/>
            <a:endParaRPr lang="ru-RU" sz="1000" dirty="0"/>
          </a:p>
          <a:p>
            <a:endParaRPr lang="ru-RU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677" y="987385"/>
            <a:ext cx="23221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789048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91556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323528" y="142859"/>
            <a:ext cx="748883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500" b="1" dirty="0">
                <a:solidFill>
                  <a:srgbClr val="003B82"/>
                </a:solidFill>
              </a:rPr>
              <a:t> 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 казенное учреждение здравоохранения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клинический противотуберкулезный диспансер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имени С.Д. Грязнова»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67429"/>
            <a:ext cx="748883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endParaRPr lang="ru-RU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Амбулаторное  отделение  №1 (г. Ульяновск, ул. Гагарина, д. 14) 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Врач-фтизиатр участковый - 3 единицы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08.00-17.00 ч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-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 1 рабочая суббота в  мес.  с  8.00ч.-14.00ч. 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 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4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 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000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Врач-фтизиатр - 2 единицы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08.00-17.00 ч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-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 1 рабочая суббота в  мес. с  8.00ч.-14.00ч. 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 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4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 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000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соцподдержки: 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Страхование жизни и здоровья  от несчастных случаев на производстве и профзаболевания.</a:t>
            </a:r>
          </a:p>
          <a:p>
            <a:pPr marL="228600" indent="-22860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14 500 руб.).</a:t>
            </a:r>
          </a:p>
          <a:p>
            <a:pPr marL="228600" indent="-228600"/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62003028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91556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323528" y="142859"/>
            <a:ext cx="748883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500" b="1" dirty="0">
                <a:solidFill>
                  <a:srgbClr val="003B82"/>
                </a:solidFill>
              </a:rPr>
              <a:t> 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 казенное учреждение здравоохранения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клинический противотуберкулезный диспансер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имени С.Д. Грязнова»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67429"/>
            <a:ext cx="72008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endParaRPr lang="ru-RU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Амбулаторное  отделение  №1 ( г. Ульяновск, ул. Гагарина, д. 14) </a:t>
            </a:r>
          </a:p>
          <a:p>
            <a:endParaRPr lang="ru-RU" sz="11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Врач-офтальмолог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08.00-17.00 ч.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-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,). Отпуск: 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 от  30 000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ультразвуковой диагностики 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08.00-17.00  ч.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Отпуск: 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 от 30 000 руб. 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соцподдержки: 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228600" indent="-22860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Страхование жизни и здоровья  от несчастных случаев на производстве и профзаболевания.</a:t>
            </a:r>
          </a:p>
          <a:p>
            <a:pPr marL="228600" indent="-228600"/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275018094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91556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323528" y="142859"/>
            <a:ext cx="7488832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500" b="1" dirty="0">
                <a:solidFill>
                  <a:srgbClr val="003B82"/>
                </a:solidFill>
              </a:rPr>
              <a:t> </a:t>
            </a: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 казенное учреждение здравоохранения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клинический противотуберкулезный диспансер 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имени С.Д. Грязнова»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28596" y="987574"/>
            <a:ext cx="7119986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endParaRPr lang="ru-RU" sz="11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Стационар № 3 (г. Ульяновск, 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пр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-д Инженерный 3-й, д. 3) 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 хирург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08.00-17.00 ч.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-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,). Отпуск: 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от  50 </a:t>
            </a:r>
            <a:r>
              <a:rPr lang="en-US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000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Врач-анестезиолог-реаниматолог –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08.00-17.00  ч.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). Отпуск: 28+21 календарных дней.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 от 45 000 руб.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соцподдержки: </a:t>
            </a: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лет;.</a:t>
            </a:r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marL="228600" indent="-22860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Страхование жизни и здоровья от несчастных случаев на производстве и профзаболевания.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2508771047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Областной клинический онкологический диспансер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419872" y="1421754"/>
            <a:ext cx="5544616" cy="969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Исполняющий обязанности главного врача – </a:t>
            </a:r>
          </a:p>
          <a:p>
            <a:pPr algn="l">
              <a:spcBef>
                <a:spcPts val="0"/>
              </a:spcBef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Куликов Виктор Дмитриевич</a:t>
            </a:r>
          </a:p>
          <a:p>
            <a:pPr algn="l">
              <a:spcBef>
                <a:spcPts val="0"/>
              </a:spcBef>
            </a:pP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 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8(8422) 32-24-65</a:t>
            </a:r>
          </a:p>
          <a:p>
            <a:pPr algn="l">
              <a:spcBef>
                <a:spcPts val="0"/>
              </a:spcBef>
            </a:pP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>
              <a:spcBef>
                <a:spcPts val="0"/>
              </a:spcBef>
            </a:pP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8(8422) 32-56-32, kadryokod@mail.ru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9872" y="889023"/>
            <a:ext cx="55446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 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432017, Ульяновская область, г. Ульяновск, 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12 Сентября ул., д. 90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403222"/>
            <a:ext cx="7848872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Консультативно-диагностическое подразделение №1 поликлинического отделения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Врач-функциональной диагностики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08.00-14.30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).  </a:t>
            </a:r>
          </a:p>
          <a:p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50 000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лет. </a:t>
            </a:r>
          </a:p>
          <a:p>
            <a:endParaRPr lang="ru-RU" sz="10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889023"/>
            <a:ext cx="2451326" cy="142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9050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Ульяновская областная клиническая станция скорой помощи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1993749"/>
            <a:ext cx="7632848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скорой медицинской помощи – 6 единиц 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08.00-08.00 следующего дня</a:t>
            </a:r>
            <a:r>
              <a:rPr lang="en-US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</a:t>
            </a:r>
            <a:endParaRPr lang="ru-RU" sz="10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70 000 - 80 931,36 руб. 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28+17 календарных дней</a:t>
            </a:r>
            <a:r>
              <a:rPr lang="en-US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</a:t>
            </a:r>
            <a:endParaRPr lang="ru-RU" sz="10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endParaRPr lang="ru-RU" sz="105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соцподдержки: </a:t>
            </a:r>
            <a:endParaRPr lang="en-US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Ульяновской области № 374-п (ежемесячно к окладу на отработанные часы 5 000 рублей)</a:t>
            </a:r>
            <a:r>
              <a:rPr lang="en-US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.</a:t>
            </a:r>
            <a:endParaRPr lang="ru-RU" sz="10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окладу на отработанные часы 11 500 руб.).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932665"/>
            <a:ext cx="6606480" cy="1044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Адрес: 432061, Ульяновская область, г. Ульяновск, ул. Пушкарева, д. 29</a:t>
            </a:r>
          </a:p>
          <a:p>
            <a:pPr>
              <a:lnSpc>
                <a:spcPts val="1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Главный врач – Имангулов Айрат Мансурович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Тел.: 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8(8422)32-04-71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Отдел кадров: 8(8422)32-04-68,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ssmp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73@yandex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971753"/>
            <a:ext cx="2016224" cy="95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7913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Ульяновская областная клиническая станция скорой помощи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985041"/>
            <a:ext cx="741682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ВАКАНСИИ:</a:t>
            </a:r>
          </a:p>
          <a:p>
            <a:endParaRPr lang="ru-RU" sz="1100" b="1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анестезиолог-реаниматолог – 4 единицы </a:t>
            </a:r>
            <a:endParaRPr lang="ru-RU" sz="1200" u="sng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08.00-8.00 следующего дня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70 000 - 80 931,36 руб. </a:t>
            </a:r>
          </a:p>
          <a:p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Отпуск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: 28+17 календарных дней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Меры соцподдержки: 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Ульяновской области № 374-п (5000 рублей ежемесячно к окладу на отработанные часы)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окладу на отработанные часы 11 500 руб.); </a:t>
            </a:r>
          </a:p>
        </p:txBody>
      </p:sp>
    </p:spTree>
    <p:extLst>
      <p:ext uri="{BB962C8B-B14F-4D97-AF65-F5344CB8AC3E}">
        <p14:creationId xmlns:p14="http://schemas.microsoft.com/office/powerpoint/2010/main" val="48110764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5356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центр профилактики и борьбы со СПИД»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203848" y="1346524"/>
            <a:ext cx="478802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0086" y="1059582"/>
            <a:ext cx="3839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432071 г. Ульяновск, проспект </a:t>
            </a:r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, д.11</a:t>
            </a:r>
          </a:p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Главный врач – </a:t>
            </a:r>
            <a:r>
              <a:rPr lang="ru-RU" sz="1200" b="1" dirty="0" err="1">
                <a:latin typeface="PT Astra Serif" pitchFamily="18" charset="-52"/>
                <a:ea typeface="PT Astra Serif" pitchFamily="18" charset="-52"/>
              </a:rPr>
              <a:t>Абдуллова</a:t>
            </a:r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 Наталья Федоровна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Телефон: 8(8422)43-53-39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Отдел кадров: 8(8422)43-53-39, profspid@mz73.ru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5616" y="11315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https://avatars.mds.yandex.net/get-altay/3986639/2a0000017758e7252addc7c41adf51bdeca0/XXL_heigh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79663"/>
            <a:ext cx="2232248" cy="128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2201399"/>
            <a:ext cx="712879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Эпидемиологический отдел (г. Ульяновск,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пр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 – т </a:t>
            </a:r>
            <a:r>
              <a:rPr lang="ru-RU" sz="9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, д. 11)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эпидемиолог – 1 единица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ежедневно с 8.00 до 15.42 (сб., вс. – выходной).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Заработная плата – 55000 руб.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</a:t>
            </a:r>
          </a:p>
          <a:p>
            <a:pPr lvl="0"/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endParaRPr lang="ru-RU" sz="9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940496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«Областной центр профилактики и борьбы со СПИД»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20307"/>
            <a:ext cx="7632848" cy="3285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Клинико – диагностическая лаборатория (г. Ульяновск,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пр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– т 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Нариманова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, д. 15)</a:t>
            </a:r>
          </a:p>
          <a:p>
            <a:pPr>
              <a:lnSpc>
                <a:spcPct val="150000"/>
              </a:lnSpc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клинической лабораторной диагностики – 1 единица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ежедневно с 8.00 до 15.42 (сб., вс. – выходной).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28+14 календарных дней</a:t>
            </a:r>
          </a:p>
          <a:p>
            <a:pPr>
              <a:lnSpc>
                <a:spcPct val="150000"/>
              </a:lnSpc>
            </a:pP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47800 руб.</a:t>
            </a:r>
          </a:p>
          <a:p>
            <a:pPr>
              <a:lnSpc>
                <a:spcPct val="150000"/>
              </a:lnSpc>
            </a:pPr>
            <a:endParaRPr lang="ru-RU" sz="13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 </a:t>
            </a:r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74844918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бюджетное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«Стоматологическая поликлиника города Ульяновска» 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1182916"/>
            <a:ext cx="453650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Гафурова Гульнар </a:t>
            </a:r>
            <a:r>
              <a:rPr lang="ru-RU" sz="1200" b="1" kern="0" dirty="0" err="1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Мянсуровна</a:t>
            </a:r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 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 41 – 17 – 51 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8 – 902 – 357 – 51 – 45,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stomat4_kadry@mail.ru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15566"/>
            <a:ext cx="5076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432017,  г. Ульяновск, улица Гончарова, д. 8/1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050364"/>
            <a:ext cx="8136904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PT Astra Serif" pitchFamily="18" charset="-52"/>
                <a:ea typeface="PT Astra Serif" pitchFamily="18" charset="-52"/>
              </a:rPr>
              <a:t>Cтоматологическое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 отделение № 1 (432017, г. Ульяновск, ул. Терешковой, д. 2)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стоматолог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I смена: с 08.00 до 14.20;  II смена: с 13.40 до 19.00 (пн-пт+1 рабочая суббота).  Отпуск: 28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от 35 000 руб. до 40 000 руб.</a:t>
            </a:r>
          </a:p>
          <a:p>
            <a:endParaRPr lang="ru-RU" sz="9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0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22862"/>
            <a:ext cx="2016224" cy="107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51991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290108" y="162946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поликлиника №1 им. С.М. Кирова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699792" y="958104"/>
            <a:ext cx="4848790" cy="1181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 defTabSz="912813">
              <a:spcBef>
                <a:spcPct val="0"/>
              </a:spcBef>
              <a:buClrTx/>
              <a:buSzTx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Адрес: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432071, г. Ульяновск, ул. Гагарина, д. 20.</a:t>
            </a:r>
          </a:p>
          <a:p>
            <a:pPr lvl="0" algn="just" defTabSz="912813">
              <a:spcBef>
                <a:spcPct val="0"/>
              </a:spcBef>
              <a:buClrTx/>
              <a:buSzTx/>
            </a:pPr>
            <a:endParaRPr lang="en-US" sz="12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 algn="just" defTabSz="912813">
              <a:spcBef>
                <a:spcPct val="0"/>
              </a:spcBef>
              <a:buClrTx/>
              <a:buSzTx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Главный врач – </a:t>
            </a:r>
            <a:r>
              <a:rPr lang="ru-RU" sz="1200" b="1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Чигирёва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Инна Борисовна, </a:t>
            </a:r>
          </a:p>
          <a:p>
            <a:pPr lvl="0" algn="just" defTabSz="912813">
              <a:spcBef>
                <a:spcPct val="0"/>
              </a:spcBef>
              <a:buClrTx/>
              <a:buSzTx/>
            </a:pP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Тел.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(8 8422)27-97-90</a:t>
            </a:r>
            <a:endParaRPr lang="en-US" sz="12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 algn="just" defTabSz="912813">
              <a:spcBef>
                <a:spcPct val="0"/>
              </a:spcBef>
              <a:buClrTx/>
              <a:buSzTx/>
            </a:pPr>
            <a:endParaRPr lang="ru-RU" sz="12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 algn="just" defTabSz="912813">
              <a:spcBef>
                <a:spcPct val="0"/>
              </a:spcBef>
              <a:buClrTx/>
              <a:buSzTx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Отдел кадров  (8 8422) 58-31-77, </a:t>
            </a:r>
            <a:r>
              <a:rPr lang="en-US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gp1@mz73.ru</a:t>
            </a:r>
            <a:endParaRPr lang="ru-RU" sz="12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38120" y="905917"/>
            <a:ext cx="2754959" cy="352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02D060-291E-5FF0-FE56-59B6CE4BF61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0" b="10476"/>
          <a:stretch/>
        </p:blipFill>
        <p:spPr>
          <a:xfrm>
            <a:off x="539552" y="913246"/>
            <a:ext cx="2025225" cy="116983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7544" y="2139702"/>
            <a:ext cx="730070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ВАКАНСИИ: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Врач-офтальмолог – 1единица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39-часовая рабочая неделя по графику.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 –  от 30 000 руб.</a:t>
            </a:r>
          </a:p>
          <a:p>
            <a:endParaRPr lang="ru-RU" sz="1100" b="1" u="sng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Служебное жилье (квартира);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3) Постановление Правительства РФ № 2568 (ежемесячно к заработной плате 14 500 руб.).</a:t>
            </a:r>
          </a:p>
        </p:txBody>
      </p:sp>
    </p:spTree>
    <p:extLst>
      <p:ext uri="{BB962C8B-B14F-4D97-AF65-F5344CB8AC3E}">
        <p14:creationId xmlns:p14="http://schemas.microsoft.com/office/powerpoint/2010/main" val="832285425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25229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бюджетное учреждение здравоохранения «Стоматологическая поликлиника города Ульяновска» 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39257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100" b="1" dirty="0"/>
          </a:p>
          <a:p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Cтоматологическое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отделение № 2 (432034, г. Ульяновск, ул. Врача Михайлова, д. 35)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стоматолог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I смена: с 08.00 до 14.20;  II смена: с 13.40 до 19.00 (пн-пт+1 рабочая суббота).  Отпуск: 28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35 000 руб. до 40 000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соцподдержки: </a:t>
            </a: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8061635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бюджетное учреждение здравоохранения «Стоматологическая поликлиника города Ульяновска»</a:t>
            </a:r>
          </a:p>
          <a:p>
            <a:pPr algn="ctr">
              <a:spcBef>
                <a:spcPts val="0"/>
              </a:spcBef>
            </a:pPr>
            <a:endParaRPr lang="ru-RU" sz="1600" b="1" dirty="0">
              <a:solidFill>
                <a:srgbClr val="003B82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/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78746"/>
            <a:ext cx="7560840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Cтоматологическое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отделение № 4 (432064, г. Ульяновск, проспект Генерала Тюленева, д. 6)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стоматолог  детский – 2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I смена: с 08.00 до 14.20;  II смена: с 13.40 до 19.00 (пн-пт+1 рабочая суббота).  Отпуск: 28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35 000 руб. до 40 000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100" b="1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68176904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38148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бюджетное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«Стоматологическая поликлиника города Ульяновска» 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395536" y="1213306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Cтоматологическое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отделение № 7 (432045, г. Ульяновск, ул. Промышленная, д. 34)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стоматолог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I смена: с 08.00 до 14.20;  II смена: с 13.40 до 19.00 (пн-пт+1 рабочая суббота).  Отпуск: 28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35 000 руб. до 40 000 руб.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стоматолог –  ортопед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I смена: с 08.00 до 14.20;  II смена: с 13.40 до 19.00 (пн-пт+1 рабочая суббота).  Отпуск: 28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35 000 руб. до 45 000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1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1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100" b="1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937248971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бюджетное учреждение здравоохранения «Стоматологическая поликлиника города Ульяновска» 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8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8A3DDA8-B283-425F-97F3-C004427FAE42}"/>
              </a:ext>
            </a:extLst>
          </p:cNvPr>
          <p:cNvSpPr/>
          <p:nvPr/>
        </p:nvSpPr>
        <p:spPr>
          <a:xfrm>
            <a:off x="467544" y="1278747"/>
            <a:ext cx="727280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Cтоматологическое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отделение № 11 (432005, г. Ульяновск, ул. Пушкарева, д. 6а)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стоматолог детский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I смена: с 08.00 до 14.20;  II смена: с 13.40 до 19.00 (пн-пт+1 рабочая суббота).  Отпуск: 28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35 000 руб. до 45 000 руб.</a:t>
            </a:r>
          </a:p>
          <a:p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Врач – </a:t>
            </a:r>
            <a:r>
              <a:rPr lang="ru-RU" sz="1400" b="1" u="sng" dirty="0" err="1">
                <a:latin typeface="PT Astra Serif" pitchFamily="18" charset="-52"/>
                <a:ea typeface="PT Astra Serif" pitchFamily="18" charset="-52"/>
              </a:rPr>
              <a:t>ортодонт</a:t>
            </a:r>
            <a:r>
              <a:rPr lang="ru-RU" sz="1400" b="1" u="sng" dirty="0">
                <a:latin typeface="PT Astra Serif" pitchFamily="18" charset="-52"/>
                <a:ea typeface="PT Astra Serif" pitchFamily="18" charset="-52"/>
              </a:rPr>
              <a:t> 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I смена: с 08.00 до 14.20;  II смена: с 13.40 до 19.00 (пн-пт+1 рабочая суббота).  Отпуск: 28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от 40 000 руб. до 70 000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работу).</a:t>
            </a: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dirty="0"/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812599912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704548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казенное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«Ульяновское областное бюро судебно-медицинской экспертизы»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850169" y="1054065"/>
            <a:ext cx="453650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Начальник бюро – Николаева Марина Владимировна 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 8(8422)52-43-79  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52-43-79 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uobsme@mz73.ru </a:t>
            </a:r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  <a:p>
            <a:pPr algn="l"/>
            <a:endParaRPr lang="ru-RU" sz="1200" kern="0" dirty="0">
              <a:solidFill>
                <a:schemeClr val="tx1"/>
              </a:solidFill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43808" y="777066"/>
            <a:ext cx="5076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 432064,  г. Ульяновск, проспект Врача Сурова, д.4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817368"/>
            <a:ext cx="8208912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Отделение судебно-медицинской экспертизы потерпевших, обвиняемых и др. лиц (г. Ульяновск, ул. Оренбургская, д.23)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Врач-судебно-медицинский эксперт - 1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08.00-16.00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)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30 000 руб. до 70000 руб. </a:t>
            </a:r>
          </a:p>
          <a:p>
            <a:endParaRPr lang="ru-RU" sz="11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Барышское межрайонное отделение (морг) (Ульяновская область, г. Барыш, ул. Аптечная, д.7)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Врач-судебно-медицинский эксперт - 1 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График работы: 08.00-14.30 (</a:t>
            </a:r>
            <a:r>
              <a:rPr lang="ru-RU" sz="11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  2 рабочие субботы)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</a:rPr>
              <a:t>Заработная плата –  от 30 000 руб. до 70000 руб. </a:t>
            </a:r>
          </a:p>
          <a:p>
            <a:endParaRPr lang="ru-RU" sz="11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endParaRPr lang="ru-RU" sz="1200" u="sng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96" y="771550"/>
            <a:ext cx="1703559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298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казённое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sz="1600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Ульяновский областной «ХОСПИС»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2915816" y="1182916"/>
            <a:ext cx="4536504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Главный врач – Елистратова Ирина Николаевна </a:t>
            </a: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Тел.: 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8(8422)41-34-18</a:t>
            </a: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Отдел кадров: 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</a:rPr>
              <a:t>8(8422) 44-37-23, hospis@mz73.ru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915816" y="915566"/>
            <a:ext cx="50760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Адрес: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 432011, г. Ульяновск, ул. Рылеева, д. 27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050364"/>
            <a:ext cx="813690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Отделение круглосуточного медицинского наблюдения и лечения взрослых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по паллиативной медицинской помощи – 1 единица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График работы: 08.00-16.12 (</a:t>
            </a:r>
            <a:r>
              <a:rPr lang="ru-RU" sz="105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) – дневная смена, ночные смены по графику. </a:t>
            </a:r>
            <a:r>
              <a:rPr lang="ru-RU" sz="105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28+14 календарных дней</a:t>
            </a:r>
          </a:p>
          <a:p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Заработная плата –  от 60000 руб.</a:t>
            </a:r>
          </a:p>
          <a:p>
            <a:endParaRPr lang="ru-RU" sz="8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   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  <a:endParaRPr lang="ru-RU" sz="900" dirty="0">
              <a:latin typeface="PT Astra Serif" pitchFamily="18" charset="-52"/>
              <a:ea typeface="PT Astra Serif" pitchFamily="18" charset="-52"/>
            </a:endParaRPr>
          </a:p>
          <a:p>
            <a:endParaRPr lang="ru-RU" sz="105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10D477-D5C8-4621-ACE8-DCFC97392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68" y="897702"/>
            <a:ext cx="2385824" cy="117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3855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405961" y="-28199"/>
            <a:ext cx="7128792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i="0" dirty="0">
                <a:solidFill>
                  <a:srgbClr val="003B82"/>
                </a:solidFill>
                <a:effectLst/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«Ульяновская областная детская клиническая больница имени политического и общественного деятеля </a:t>
            </a:r>
            <a:r>
              <a:rPr lang="ru-RU" b="1" i="0" dirty="0" err="1">
                <a:solidFill>
                  <a:srgbClr val="003B82"/>
                </a:solidFill>
                <a:effectLst/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Ю.Ф.Горячева</a:t>
            </a:r>
            <a:r>
              <a:rPr lang="ru-RU" b="1" i="0" dirty="0">
                <a:solidFill>
                  <a:srgbClr val="003B82"/>
                </a:solidFill>
                <a:effectLst/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»</a:t>
            </a:r>
            <a:endParaRPr lang="ru-RU" b="1" dirty="0">
              <a:solidFill>
                <a:srgbClr val="003B82"/>
              </a:solidFill>
              <a:latin typeface="PT Astra Serif" pitchFamily="18" charset="-52"/>
              <a:ea typeface="PT Astra Serif" pitchFamily="18" charset="-52"/>
              <a:cs typeface="Calibri" panose="020F0502020204030204" pitchFamily="34" charset="0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683568" y="976481"/>
            <a:ext cx="75963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Адрес: </a:t>
            </a:r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4320011 </a:t>
            </a:r>
            <a:r>
              <a:rPr lang="ru-RU" sz="1200" i="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г. Ульяновск, ул. Радищева, 42 </a:t>
            </a:r>
          </a:p>
          <a:p>
            <a:pPr algn="ctr"/>
            <a:r>
              <a:rPr lang="ru-RU" sz="1200" b="1" dirty="0"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Главный врач: Минаева Анна Вячеславовна</a:t>
            </a:r>
          </a:p>
          <a:p>
            <a:pPr algn="ctr"/>
            <a:r>
              <a:rPr lang="ru-RU" sz="1200" b="1" dirty="0"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Тел.: </a:t>
            </a:r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(</a:t>
            </a:r>
            <a:r>
              <a:rPr lang="en-US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8422) 44-09-05 </a:t>
            </a:r>
            <a:endParaRPr lang="ru-RU" sz="12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algn="ctr"/>
            <a:endParaRPr lang="ru-RU" sz="1200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Отдел кадров: тел.: 44-09-12,  </a:t>
            </a:r>
            <a:r>
              <a:rPr lang="en-US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e-mail:</a:t>
            </a:r>
            <a:r>
              <a:rPr lang="ru-RU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kadrs.odkb@mail.ru</a:t>
            </a:r>
          </a:p>
          <a:p>
            <a:pPr algn="ctr"/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2" name="Picture 3" descr="0011">
            <a:extLst>
              <a:ext uri="{FF2B5EF4-FFF2-40B4-BE49-F238E27FC236}">
                <a16:creationId xmlns:a16="http://schemas.microsoft.com/office/drawing/2014/main" id="{B20E9990-1393-4997-928C-27376C53E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9" y="2163088"/>
            <a:ext cx="6762916" cy="218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6288224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91556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412000" y="31354"/>
            <a:ext cx="7072362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«Ульяновская областная детская клиническая больница имени политического и общественного деятеля 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Ю.Ф.Горячева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2000" y="915565"/>
            <a:ext cx="38719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Детский стационар, адрес: г. Ульяновск, ул. Радищева д.42</a:t>
            </a:r>
            <a:br>
              <a:rPr lang="ru-RU" sz="1000" dirty="0">
                <a:latin typeface="PT Astra Serif" pitchFamily="18" charset="-52"/>
                <a:ea typeface="PT Astra Serif" pitchFamily="18" charset="-52"/>
              </a:rPr>
            </a:br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Врач-инфекционист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 в приёмное отделение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Врач-рентгенолог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 ультразвуковой диагностики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32156" y="1377230"/>
            <a:ext cx="2885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 функциональной диагностики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эндоскопист</a:t>
            </a:r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 клинической лабораторной диагностики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Врач-бактериолог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703" y="2118866"/>
            <a:ext cx="7599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Astra Serif" pitchFamily="18" charset="-52"/>
                <a:ea typeface="PT Astra Serif" pitchFamily="18" charset="-52"/>
              </a:rPr>
              <a:t>График работы – сменный. </a:t>
            </a:r>
            <a:r>
              <a:rPr lang="ru-RU" sz="14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400" dirty="0">
                <a:latin typeface="PT Astra Serif" pitchFamily="18" charset="-52"/>
                <a:ea typeface="PT Astra Serif" pitchFamily="18" charset="-52"/>
              </a:rPr>
              <a:t>28+14 календарных дней. Заработная плата – от 30 тыс.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2492504"/>
            <a:ext cx="81369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12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В рамках реализации региональной жилищной программы «Губернаторская ипотека» предоставляются меры социальной поддержки работникам на приобретение жилых помещений с привлечением средств ипотечных кредитов в размере 150 000 рублей.</a:t>
            </a:r>
          </a:p>
          <a:p>
            <a:pPr lvl="0"/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648014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915566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412000" y="31354"/>
            <a:ext cx="7072362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«Ульяновская областная детская клиническая больница имени политического и общественного деятеля 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Ю.Ф.Горячева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2000" y="915565"/>
            <a:ext cx="47360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консультативно-диагностический центр: г. Ульяновск, ул. Радищева д.42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Врач-пульмонолог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Врач-детский кардиолог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перинатальный центр: г. Ульяновск, ул. Радищева д.42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Врач-анестезиолог-реаниматолог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       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Врач-акушер-гинеколог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Врач-неонатолог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                                     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Врач-уролог</a:t>
            </a: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Врач-кардиолог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                                      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Врач-терапевт 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2156" y="1377230"/>
            <a:ext cx="184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070" y="2454447"/>
            <a:ext cx="76671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PT Astra Serif" pitchFamily="18" charset="-52"/>
                <a:ea typeface="PT Astra Serif" pitchFamily="18" charset="-52"/>
              </a:rPr>
              <a:t>График работы – сменный. </a:t>
            </a:r>
            <a:r>
              <a:rPr lang="ru-RU" sz="14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400" dirty="0">
                <a:latin typeface="PT Astra Serif" pitchFamily="18" charset="-52"/>
                <a:ea typeface="PT Astra Serif" pitchFamily="18" charset="-52"/>
              </a:rPr>
              <a:t>28+14 календарных дней. Заработная плата – от 30 тыс.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069" y="2859782"/>
            <a:ext cx="8136904" cy="205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5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5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5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</a:t>
            </a:r>
            <a:r>
              <a:rPr lang="ru-RU" sz="105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</a:t>
            </a:r>
          </a:p>
          <a:p>
            <a:pPr lvl="0"/>
            <a:r>
              <a:rPr lang="ru-RU" sz="105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В рамках реализации региональной жилищной программы «Губернаторская ипотека» предоставляются меры социальной поддержки работникам на приобретение жилых помещений с привлечением средств ипотечных кредитов в размере 150 000 рублей.</a:t>
            </a:r>
          </a:p>
          <a:p>
            <a:pPr lvl="0"/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9001752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«Центральная городская клиническая больница г. Ульяновска»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1851670"/>
            <a:ext cx="7416824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9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Поликлиника по обслуживанию детского населения (г. Ульяновск, ул. Тельмана, д.44)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участковый – 1 единицы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8.00 – 14.30  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28+17 календарных дней.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Заработная плата –  50 800,0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Врач-педиатр ДШО – 3 единицы</a:t>
            </a:r>
          </a:p>
          <a:p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График работы: 8.00 – 14.30  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28+14  календарных дней.  </a:t>
            </a:r>
            <a:r>
              <a:rPr lang="ru-RU" sz="900" b="1" dirty="0">
                <a:latin typeface="PT Astra Serif" pitchFamily="18" charset="-52"/>
                <a:ea typeface="PT Astra Serif" pitchFamily="18" charset="-52"/>
              </a:rPr>
              <a:t>Заработная плата –  34 000,00руб. </a:t>
            </a:r>
          </a:p>
          <a:p>
            <a:endParaRPr lang="en-US" sz="900" b="1" u="sng" dirty="0">
              <a:latin typeface="PT Astra Serif" pitchFamily="18" charset="-52"/>
              <a:ea typeface="PT Astra Serif" pitchFamily="18" charset="-52"/>
            </a:endParaRPr>
          </a:p>
          <a:p>
            <a:endParaRPr lang="ru-RU" sz="9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9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9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9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</a:t>
            </a:r>
            <a:r>
              <a:rPr lang="ru-RU" sz="9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(ежемесячно к заработной плате 14 500 руб.).</a:t>
            </a:r>
          </a:p>
          <a:p>
            <a:endParaRPr lang="ru-RU" sz="900" b="1" dirty="0">
              <a:latin typeface="PT Astra Serif" pitchFamily="18" charset="-52"/>
              <a:ea typeface="PT Astra Serif" pitchFamily="18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4258" y="915566"/>
            <a:ext cx="3870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 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432057, город Ульяновск, ул. Оренбургская, д.27</a:t>
            </a:r>
          </a:p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Главный врач – Фирсов Павел Анатольевич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Приемная – 8(8422)55-08-43</a:t>
            </a:r>
          </a:p>
          <a:p>
            <a:endParaRPr lang="ru-RU" sz="12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Отдел кадров – 8(8422)52-45-81   </a:t>
            </a:r>
            <a:r>
              <a:rPr lang="en-US" sz="1200" dirty="0">
                <a:latin typeface="PT Astra Serif" pitchFamily="18" charset="-52"/>
                <a:ea typeface="PT Astra Serif" pitchFamily="18" charset="-52"/>
              </a:rPr>
              <a:t>cgkbkadr73@mail.ru</a:t>
            </a:r>
            <a:endParaRPr lang="ru-RU" sz="1200" dirty="0">
              <a:latin typeface="PT Astra Serif" pitchFamily="18" charset="-52"/>
              <a:ea typeface="PT Astra Serif" pitchFamily="18" charset="-52"/>
            </a:endParaRPr>
          </a:p>
        </p:txBody>
      </p:sp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48" y="915566"/>
            <a:ext cx="204067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2253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791030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405738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городская поликлиника №1 им. С.М. Кирова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69419" y="904171"/>
            <a:ext cx="7514949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ВАКАНСИИ:</a:t>
            </a:r>
          </a:p>
          <a:p>
            <a:endParaRPr lang="ru-RU" sz="1100" u="sng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Врач-невролог – 1единица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39-часовая рабочая неделя по графику.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 –  от 30 000 руб.</a:t>
            </a:r>
          </a:p>
          <a:p>
            <a:pPr>
              <a:spcBef>
                <a:spcPts val="0"/>
              </a:spcBef>
            </a:pP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 – 1единица</a:t>
            </a:r>
          </a:p>
          <a:p>
            <a:pPr>
              <a:spcBef>
                <a:spcPts val="0"/>
              </a:spcBef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36-часовая рабочая неделя по графику.  </a:t>
            </a:r>
            <a:r>
              <a:rPr lang="ru-RU" sz="1100" b="1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pPr>
              <a:spcBef>
                <a:spcPts val="0"/>
              </a:spcBef>
            </a:pPr>
            <a:r>
              <a:rPr lang="ru-RU" sz="1100" dirty="0"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 –  от 25 000 руб.</a:t>
            </a:r>
            <a:endParaRPr lang="ru-RU" sz="1100" b="1" u="sng" dirty="0"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>
              <a:spcBef>
                <a:spcPts val="0"/>
              </a:spcBef>
            </a:pP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Врач-инфекционист – 1единица</a:t>
            </a:r>
          </a:p>
          <a:p>
            <a:pPr lvl="0">
              <a:spcBef>
                <a:spcPts val="0"/>
              </a:spcBef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36-часовая рабочая неделя по графику.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pPr lvl="0">
              <a:spcBef>
                <a:spcPts val="0"/>
              </a:spcBef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 –  от 25 000 руб.</a:t>
            </a:r>
            <a:endParaRPr lang="ru-RU" sz="11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Врач-хирург – 1единица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График работы: 36-часовая рабочая неделя по графику. 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Отпуск: </a:t>
            </a: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28+14 календарных дней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Заработная плата –  от 25 000 руб.</a:t>
            </a:r>
          </a:p>
          <a:p>
            <a:pPr lvl="0"/>
            <a:endParaRPr lang="ru-RU" sz="11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/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Меры </a:t>
            </a:r>
            <a:r>
              <a:rPr lang="ru-RU" sz="12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соцподдержки</a:t>
            </a:r>
            <a:r>
              <a:rPr lang="ru-RU" sz="12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: </a:t>
            </a:r>
            <a:endParaRPr lang="ru-RU" sz="1100" b="1" u="sng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  <a:cs typeface="Times New Roman" pitchFamily="18" charset="0"/>
            </a:endParaRP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itchFamily="18" charset="0"/>
              </a:rPr>
              <a:t>1) </a:t>
            </a:r>
            <a:r>
              <a:rPr lang="ru-RU" sz="11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40 000 руб. – за 2 год работы, 60 000 руб. – за  3 год работы;</a:t>
            </a:r>
          </a:p>
          <a:p>
            <a:pPr lvl="0"/>
            <a:r>
              <a:rPr lang="ru-RU" sz="11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14 500 руб.).</a:t>
            </a:r>
            <a:endParaRPr lang="ru-RU" sz="1100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37075557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«Центральная городская клиническая больница г. Ульяновска»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280220" y="922655"/>
            <a:ext cx="73161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Поликлиника по обслуживанию взрослого населения (г. Ульяновск, ул. Оренбургская, д.27, проезд Заводской, д.30) </a:t>
            </a:r>
          </a:p>
          <a:p>
            <a:pPr lvl="0"/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Врач-терапевт участковый – 10 единиц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14.30    Отпуск: 28+14+3 календарных дней.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 50 800,00 руб.</a:t>
            </a:r>
          </a:p>
          <a:p>
            <a:pPr lvl="0"/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- онколог – 1 единица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14.30    Отпуск: 28+14+3 календарных дней.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33 000,00 руб.</a:t>
            </a:r>
          </a:p>
          <a:p>
            <a:pPr lvl="0"/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-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оториноларинголог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 – 1 единица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14.30    Отпуск: 28+14 календарных дней.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 33 000,00 руб. </a:t>
            </a:r>
          </a:p>
          <a:p>
            <a:pPr lvl="0"/>
            <a:endParaRPr lang="ru-RU" sz="1000" b="1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pPr lvl="0"/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2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(ежемесячно к заработной плате 14 500 руб.)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  <a:endParaRPr lang="ru-RU" sz="10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lvl="0"/>
            <a:endParaRPr lang="ru-RU" sz="1000" b="1" dirty="0">
              <a:solidFill>
                <a:prstClr val="black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1200" b="1" u="sng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1200" b="1" dirty="0" err="1"/>
          </a:p>
        </p:txBody>
      </p:sp>
    </p:spTree>
    <p:extLst>
      <p:ext uri="{BB962C8B-B14F-4D97-AF65-F5344CB8AC3E}">
        <p14:creationId xmlns:p14="http://schemas.microsoft.com/office/powerpoint/2010/main" val="1908265781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«Центральная городская клиническая больница г. Ульяновска»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67544" y="938820"/>
            <a:ext cx="751308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по обслуживанию взрослого населения (г. Ульяновск, ул. Оренбургская, д.27, проезд Заводской, д.30)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– акушер-гинеколог (женская консультация)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14.30    Отпуск: 28+14 календарных дней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 35 000,00 руб.  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– травматолог-ортопед (травматологический пункт)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14.30    Отпуск: 28+14 календарных дней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 33 000,00 руб. 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  <a:cs typeface="Times New Roman" panose="02020603050405020304" pitchFamily="18" charset="0"/>
            </a:endParaRP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Врач - офтальмолог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График работы: 8.00 – 14.30    Отпуск: 28+14 календарных дней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Заработная плата –  33 000,00 руб.  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</a:t>
            </a:r>
            <a:r>
              <a:rPr lang="ru-RU" sz="10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 (ежемесячно к заработной плате 14 500 руб.)</a:t>
            </a:r>
            <a:r>
              <a:rPr lang="ru-RU" sz="1200" dirty="0">
                <a:solidFill>
                  <a:prstClr val="black"/>
                </a:solidFill>
              </a:rPr>
              <a:t>.</a:t>
            </a:r>
            <a:endParaRPr lang="ru-RU" sz="10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endParaRPr lang="ru-RU" sz="1000" b="1" dirty="0">
              <a:latin typeface="PT Astra Serif" pitchFamily="18" charset="-52"/>
              <a:ea typeface="PT Astra Serif" pitchFamily="18" charset="-52"/>
            </a:endParaRPr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800" b="1" dirty="0"/>
          </a:p>
          <a:p>
            <a:endParaRPr lang="ru-RU" sz="1200" b="1" dirty="0" err="1"/>
          </a:p>
        </p:txBody>
      </p:sp>
    </p:spTree>
    <p:extLst>
      <p:ext uri="{BB962C8B-B14F-4D97-AF65-F5344CB8AC3E}">
        <p14:creationId xmlns:p14="http://schemas.microsoft.com/office/powerpoint/2010/main" val="1099159833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«Центральная городская клиническая больница г. Ульяновска»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519932" y="987574"/>
            <a:ext cx="70202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Многопрофильный стационар (г. Ульяновск, ул. Оренбургская, д.27)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– кардиолог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Режим  работы: согласно графика Отпуск: 28+14 календарных дней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Заработная плата –  31 000,00 руб.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- невролог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Режим  работы: согласно графика  Отпуск: 28+21 календарных дней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Заработная плата –  35 000,00 руб.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функциональной диагностики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Режим  работы: согласно графика     Отпуск: 28+14 календарных дней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Заработная плата –  31 800,00 руб.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ультразвуковой диагностики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Режим  работы: согласно графика Отпуск: 28+14 календарных дней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Заработная плата –  31 800,00 руб. </a:t>
            </a:r>
          </a:p>
          <a:p>
            <a:endParaRPr lang="ru-RU" sz="1000" b="1" dirty="0">
              <a:latin typeface="PT Astra Serif" pitchFamily="18" charset="-52"/>
              <a:ea typeface="PT Astra Serif" pitchFamily="18" charset="-52"/>
            </a:endParaRPr>
          </a:p>
          <a:p>
            <a:pPr lvl="0"/>
            <a:r>
              <a:rPr lang="ru-RU" sz="10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 (ежемесячно к заработной плате 14 500 руб.).</a:t>
            </a:r>
            <a:endParaRPr lang="ru-RU" sz="1000" b="1" dirty="0">
              <a:solidFill>
                <a:schemeClr val="accent5"/>
              </a:solidFill>
              <a:latin typeface="PT Astra Serif" pitchFamily="18" charset="-52"/>
              <a:ea typeface="PT Astra Serif" pitchFamily="18" charset="-52"/>
            </a:endParaRPr>
          </a:p>
          <a:p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287486247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«Центральная городская клиническая больница г. Ульяновска»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95536" y="929097"/>
            <a:ext cx="715304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Многопрофильный стационар (г. Ульяновск, ул. Оренбургская, д.27)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клинический фармаколог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Режим работы: согласно графика  Отпуск: 28+14 календарных дней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Заработная плата –  30 000,00 руб.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 приемного отделения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Режим работы: согласно графика  Отпуск: 28+14 календарных дней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Заработная плата –  35 000,00 руб.</a:t>
            </a:r>
          </a:p>
          <a:p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 </a:t>
            </a:r>
          </a:p>
          <a:p>
            <a:pPr lvl="0"/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</a:rPr>
              <a:t>2) Постановление Правительства РФ № 2568  (ежемесячно к заработной плате 14 500 руб.).</a:t>
            </a:r>
          </a:p>
          <a:p>
            <a:endParaRPr lang="ru-RU" sz="800" b="1" dirty="0"/>
          </a:p>
          <a:p>
            <a:endParaRPr lang="ru-RU" sz="800" b="1" dirty="0"/>
          </a:p>
        </p:txBody>
      </p:sp>
    </p:spTree>
    <p:extLst>
      <p:ext uri="{BB962C8B-B14F-4D97-AF65-F5344CB8AC3E}">
        <p14:creationId xmlns:p14="http://schemas.microsoft.com/office/powerpoint/2010/main" val="4183817429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603771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«Барышская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бъект 2"/>
          <p:cNvSpPr txBox="1">
            <a:spLocks/>
          </p:cNvSpPr>
          <p:nvPr/>
        </p:nvSpPr>
        <p:spPr bwMode="auto">
          <a:xfrm>
            <a:off x="3707940" y="1345836"/>
            <a:ext cx="3888432" cy="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3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Главный врач – Мурзаков Александр Анатольевич</a:t>
            </a:r>
          </a:p>
          <a:p>
            <a:pPr algn="l"/>
            <a:r>
              <a:rPr lang="ru-RU" sz="1200" b="1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Тел.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: 8(84253)2-14-01</a:t>
            </a:r>
          </a:p>
          <a:p>
            <a:pPr algn="l"/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Отдел кадров: 8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(84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253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)2-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62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-</a:t>
            </a:r>
            <a:r>
              <a:rPr lang="ru-RU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31, </a:t>
            </a:r>
            <a:r>
              <a:rPr lang="en-US" sz="1200" kern="0" dirty="0">
                <a:solidFill>
                  <a:schemeClr val="tx1"/>
                </a:solidFill>
                <a:latin typeface="PT Astra Serif" pitchFamily="18" charset="-52"/>
                <a:ea typeface="PT Astra Serif" pitchFamily="18" charset="-52"/>
                <a:cs typeface="Calibri" pitchFamily="34" charset="0"/>
              </a:rPr>
              <a:t>cadr.2017@mail.ru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07904" y="884171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PT Astra Serif" pitchFamily="18" charset="-52"/>
                <a:ea typeface="PT Astra Serif" pitchFamily="18" charset="-52"/>
              </a:rPr>
              <a:t>Адрес: </a:t>
            </a:r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433752, Ульяновская область, г. Барыш, </a:t>
            </a:r>
          </a:p>
          <a:p>
            <a:r>
              <a:rPr lang="ru-RU" sz="1200" dirty="0">
                <a:latin typeface="PT Astra Serif" pitchFamily="18" charset="-52"/>
                <a:ea typeface="PT Astra Serif" pitchFamily="18" charset="-52"/>
              </a:rPr>
              <a:t>ул. Аптечная, д. 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18174"/>
            <a:ext cx="3126996" cy="1725584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15766"/>
            <a:ext cx="1872208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388871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46457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Родильное отделение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3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Центр амбулаторной онкологической помощи (Ульяновская область,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г.Барыш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, ул. Аптечная, дом.7 ) –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Врач-онколог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pPr lvl="0"/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</p:txBody>
      </p:sp>
    </p:spTree>
    <p:extLst>
      <p:ext uri="{BB962C8B-B14F-4D97-AF65-F5344CB8AC3E}">
        <p14:creationId xmlns:p14="http://schemas.microsoft.com/office/powerpoint/2010/main" val="139970390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46457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Анестезиолого-реанимационное отделение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Врач-анестезиолог-реаниматолог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28+21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Инфекционное отделение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Врач-инфекционист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</p:txBody>
      </p:sp>
    </p:spTree>
    <p:extLst>
      <p:ext uri="{BB962C8B-B14F-4D97-AF65-F5344CB8AC3E}">
        <p14:creationId xmlns:p14="http://schemas.microsoft.com/office/powerpoint/2010/main" val="4006591027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Кардиологическое отделение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Врач-кардиолог – 3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Неврологическое отделение для больных с ОНМК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Врач-невролог – 2 единицы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160522627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53658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г. Барыш, ул. Аптечная, дом.7)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Врач-акушер-гинеколог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b="1" u="sng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г. Барыш, ул. Аптечная, дом.7)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Врач-кардиолог–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 </a:t>
            </a:r>
          </a:p>
        </p:txBody>
      </p:sp>
    </p:spTree>
    <p:extLst>
      <p:ext uri="{BB962C8B-B14F-4D97-AF65-F5344CB8AC3E}">
        <p14:creationId xmlns:p14="http://schemas.microsoft.com/office/powerpoint/2010/main" val="3088423319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>
            <a:cxnSpLocks/>
          </p:cNvCxnSpPr>
          <p:nvPr/>
        </p:nvCxnSpPr>
        <p:spPr>
          <a:xfrm flipV="1">
            <a:off x="0" y="827661"/>
            <a:ext cx="7237242" cy="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7496133B-C2C3-412C-BFAC-DDFD0BCB2526}"/>
              </a:ext>
            </a:extLst>
          </p:cNvPr>
          <p:cNvSpPr txBox="1"/>
          <p:nvPr/>
        </p:nvSpPr>
        <p:spPr>
          <a:xfrm>
            <a:off x="142844" y="142858"/>
            <a:ext cx="7072362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Государственное учреждение здравоохранения</a:t>
            </a:r>
          </a:p>
          <a:p>
            <a:pPr algn="ctr">
              <a:spcBef>
                <a:spcPts val="0"/>
              </a:spcBef>
            </a:pP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«</a:t>
            </a:r>
            <a:r>
              <a:rPr lang="ru-RU" b="1" dirty="0" err="1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Барышская</a:t>
            </a:r>
            <a:r>
              <a:rPr lang="ru-RU" b="1" dirty="0">
                <a:solidFill>
                  <a:srgbClr val="003B82"/>
                </a:solidFill>
                <a:latin typeface="PT Astra Serif" pitchFamily="18" charset="-52"/>
                <a:ea typeface="PT Astra Serif" pitchFamily="18" charset="-52"/>
              </a:rPr>
              <a:t> районная больница»</a:t>
            </a: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>
            <a:off x="6381760" y="4774186"/>
            <a:ext cx="23336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900" b="1" dirty="0">
                <a:solidFill>
                  <a:srgbClr val="0070C0"/>
                </a:solidFill>
                <a:latin typeface="Calibri"/>
                <a:cs typeface="Times New Roman" pitchFamily="18" charset="0"/>
              </a:rPr>
              <a:t>Министерство здравоохранения Ульяновской области</a:t>
            </a:r>
          </a:p>
        </p:txBody>
      </p:sp>
      <p:pic>
        <p:nvPicPr>
          <p:cNvPr id="73" name="Picture 2" descr="C:\Users\000\Desktop\для презентации\gerb_201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2565" y="4831417"/>
            <a:ext cx="330029" cy="3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4" name="Прямая соединительная линия 73"/>
          <p:cNvCxnSpPr/>
          <p:nvPr/>
        </p:nvCxnSpPr>
        <p:spPr>
          <a:xfrm>
            <a:off x="0" y="4786328"/>
            <a:ext cx="9144000" cy="157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47782" y="987574"/>
            <a:ext cx="7464578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u="sng" dirty="0">
                <a:latin typeface="PT Astra Serif" pitchFamily="18" charset="-52"/>
                <a:ea typeface="PT Astra Serif" pitchFamily="18" charset="-52"/>
              </a:rPr>
              <a:t>ВАКАНСИИ:</a:t>
            </a:r>
          </a:p>
          <a:p>
            <a:endParaRPr lang="ru-RU" sz="1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г. Барыш, ул. Аптечная, дом.7 ) 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Врач-отоларинголог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Поликлиника (Ульяновская область, г. Барыш, ул. Аптечная, дом.7 ) </a:t>
            </a:r>
          </a:p>
          <a:p>
            <a:r>
              <a:rPr lang="ru-RU" sz="1200" b="1" u="sng" dirty="0">
                <a:latin typeface="PT Astra Serif" pitchFamily="18" charset="-52"/>
                <a:ea typeface="PT Astra Serif" pitchFamily="18" charset="-52"/>
              </a:rPr>
              <a:t>Врач-офтальмолог – 1 единица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График работы: 08.00-15.48 (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пн-пт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).  </a:t>
            </a:r>
            <a:r>
              <a:rPr lang="ru-RU" sz="1000" b="1" dirty="0">
                <a:latin typeface="PT Astra Serif" pitchFamily="18" charset="-52"/>
                <a:ea typeface="PT Astra Serif" pitchFamily="18" charset="-52"/>
              </a:rPr>
              <a:t>Отпуск: 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28+12 календарных дней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Заработная плата – 67 000 руб.</a:t>
            </a:r>
          </a:p>
          <a:p>
            <a:endParaRPr lang="ru-RU" sz="1000" dirty="0">
              <a:latin typeface="PT Astra Serif" pitchFamily="18" charset="-52"/>
              <a:ea typeface="PT Astra Serif" pitchFamily="18" charset="-52"/>
            </a:endParaRPr>
          </a:p>
          <a:p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Меры </a:t>
            </a:r>
            <a:r>
              <a:rPr lang="ru-RU" sz="1000" b="1" u="sng" dirty="0" err="1">
                <a:latin typeface="PT Astra Serif" pitchFamily="18" charset="-52"/>
                <a:ea typeface="PT Astra Serif" pitchFamily="18" charset="-52"/>
              </a:rPr>
              <a:t>соцподдержки</a:t>
            </a:r>
            <a:r>
              <a:rPr lang="ru-RU" sz="1000" b="1" u="sng" dirty="0">
                <a:latin typeface="PT Astra Serif" pitchFamily="18" charset="-52"/>
                <a:ea typeface="PT Astra Serif" pitchFamily="18" charset="-52"/>
              </a:rPr>
              <a:t>: </a:t>
            </a:r>
          </a:p>
          <a:p>
            <a:pPr lvl="0"/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1) </a:t>
            </a:r>
            <a:r>
              <a:rPr lang="ru-RU" sz="1000" b="1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Закон Ульяновской области № 103-ЗО от 02.10.2020: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единовременно 10 000 руб. при трудоустройстве;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1 000 руб. ежемесячно в течение 3-х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молодым специалистам, проживающим в сельской местности + 325 руб.  ежемесячно в течение 3-х лет, единовременно 20 000 руб. – за  1 год работы,  40 000 руб. – за 2 год работы, 60 000 руб. – за  3 год работы;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ежегодная компенсация расходов на проезд к месту использования отпуска и обратно в течение 3- х лет; </a:t>
            </a:r>
          </a:p>
          <a:p>
            <a:pPr marL="171450" lvl="0" indent="-171450">
              <a:buFont typeface="Arial" pitchFamily="34" charset="0"/>
              <a:buChar char="•"/>
            </a:pPr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5 000 руб. – компенсация расходов, связанных с внесением платы за жилое помещение, в течение шести месяцев, начиная с первого числа месяца, следующего за месяцем, в котором молодой специалист был принят на работу); </a:t>
            </a:r>
          </a:p>
          <a:p>
            <a:r>
              <a:rPr lang="ru-RU" sz="1000" dirty="0">
                <a:solidFill>
                  <a:prstClr val="black"/>
                </a:solidFill>
                <a:latin typeface="PT Astra Serif" pitchFamily="18" charset="-52"/>
                <a:ea typeface="PT Astra Serif" pitchFamily="18" charset="-52"/>
                <a:cs typeface="Times New Roman" panose="02020603050405020304" pitchFamily="18" charset="0"/>
              </a:rPr>
              <a:t>2) Постановление Правительства РФ № 2568 (ежемесячно к заработной плате 50  000руб.);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3) Федеральная программа «Земский доктор» единовременная выплата в размере 1 000 000 руб.</a:t>
            </a:r>
          </a:p>
          <a:p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4) Денежная компенсация за </a:t>
            </a:r>
            <a:r>
              <a:rPr lang="ru-RU" sz="1000" dirty="0" err="1">
                <a:latin typeface="PT Astra Serif" pitchFamily="18" charset="-52"/>
                <a:ea typeface="PT Astra Serif" pitchFamily="18" charset="-52"/>
              </a:rPr>
              <a:t>найм</a:t>
            </a:r>
            <a:r>
              <a:rPr lang="ru-RU" sz="1000" dirty="0">
                <a:latin typeface="PT Astra Serif" pitchFamily="18" charset="-52"/>
                <a:ea typeface="PT Astra Serif" pitchFamily="18" charset="-52"/>
              </a:rPr>
              <a:t> жилого помещения.</a:t>
            </a:r>
          </a:p>
          <a:p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237435341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19472</TotalTime>
  <Words>49642</Words>
  <Application>Microsoft Office PowerPoint</Application>
  <PresentationFormat>Экран (16:9)</PresentationFormat>
  <Paragraphs>4607</Paragraphs>
  <Slides>225</Slides>
  <Notes>220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225</vt:i4>
      </vt:variant>
    </vt:vector>
  </HeadingPairs>
  <TitlesOfParts>
    <vt:vector size="235" baseType="lpstr">
      <vt:lpstr>Microsoft YaHei</vt:lpstr>
      <vt:lpstr>Arial</vt:lpstr>
      <vt:lpstr>Calibri</vt:lpstr>
      <vt:lpstr>Helvetica</vt:lpstr>
      <vt:lpstr>Mangal</vt:lpstr>
      <vt:lpstr>PT Astra Serif</vt:lpstr>
      <vt:lpstr>Times New Roman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ВАКАНСИИ: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ВАКАНСИИ: Отделение анестезиологии и реанимации  Врач-анестезиолог-реаниматолог – 1 единица График работы: сменный. Отпуск: 28+18 календарных дней Заработная плата – от 60 000 руб.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ВАКАНСИИ: Поликлиника Врач-педиатр участковый - 1 единица График работы: с 08.00 до 16.00 (Пн-Пт). Суббота с 08.00 до 14.00 (по графику). Отпуск: 28+14 календарных дней Заработная плата – от 60 000,00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ВАКАНСИИ: Амбулаторно – поликлиническое отделение Врач – офтальмолог – 0,5 единицы График работы: с 08-00 до 11-30 (пн-пт.).  Отпуск: 28+14 календарных дней Заработная плата – от 25 000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ВАКАНСИИ: Хирургическое отделение  Врач-анестезиолог-реаниматолог – 1 единица График работы: 08.00-16.30 (пн – пт+ 1 рабочая суббота). Отпуск: 28+21 календарных дней Заработная плата – от 45 000 руб. </vt:lpstr>
      <vt:lpstr>Презентация PowerPoint</vt:lpstr>
      <vt:lpstr>Презентация PowerPoint</vt:lpstr>
      <vt:lpstr>Презентация PowerPoint</vt:lpstr>
      <vt:lpstr>ВАКАНСИИ:  Поликлиника  Врач-психиатр-нарколог – 1 единица График работы: 08.00-15.30 (пн - сб).  Отпуск: 28+14 календарных дней Заработная плата – от 20 000 руб. </vt:lpstr>
      <vt:lpstr>ВАКАНСИИ:  Поликлиника  Врач-педиатр участковый – 1 единица График работы: 08.00-15.30 (пн - сб).  Отпуск: 28+14 календарных дней (+ 3 дня после 3-х лет работы) Заработная плата – от 20 000 руб. </vt:lpstr>
      <vt:lpstr>ВАКАНСИИ:  Поликлиника  Врач-терапевт участковый – 1 единица График работы: 08.00-15.30 (пн - сб).  Отпуск: 28+14 календарных дней (+ 3 дня после 3-х лет работы) Заработная плата – от 20 000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ВАКАНСИИ: Отделение анестезиологии и реанимации с палатой реанимации и интенсивной терапии Врач-анестезиолог-реаниматолог – 1 единица График работы: сменный. Отпуск: 28+21 календарных дней Заработная плата – от 80 000 руб. </vt:lpstr>
      <vt:lpstr>Презентация PowerPoint</vt:lpstr>
      <vt:lpstr>Презентация PowerPoint</vt:lpstr>
      <vt:lpstr>Презентация PowerPoint</vt:lpstr>
      <vt:lpstr>ВАКАНСИИ: Отделение анестезиологии и реанимации с палатами реанимации и интенсивной терапии для взрослого населения  Врач-анестезиолог-реаниматолог – 2 единицы График работы: сменный. Отпуск: 28+21 календарных дней Заработная плата – от 80 000 руб.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Дизайнер</dc:creator>
  <cp:lastModifiedBy>Пользователь УлГУ</cp:lastModifiedBy>
  <cp:revision>2196</cp:revision>
  <cp:lastPrinted>2023-10-19T08:44:58Z</cp:lastPrinted>
  <dcterms:created xsi:type="dcterms:W3CDTF">2021-07-06T11:45:26Z</dcterms:created>
  <dcterms:modified xsi:type="dcterms:W3CDTF">2024-04-11T08:09:48Z</dcterms:modified>
</cp:coreProperties>
</file>