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8"/>
  </p:notesMasterIdLst>
  <p:sldIdLst>
    <p:sldId id="256" r:id="rId2"/>
    <p:sldId id="267" r:id="rId3"/>
    <p:sldId id="278" r:id="rId4"/>
    <p:sldId id="276" r:id="rId5"/>
    <p:sldId id="279" r:id="rId6"/>
    <p:sldId id="27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72571" autoAdjust="0"/>
  </p:normalViewPr>
  <p:slideViewPr>
    <p:cSldViewPr showGuides="1">
      <p:cViewPr>
        <p:scale>
          <a:sx n="125" d="100"/>
          <a:sy n="125" d="100"/>
        </p:scale>
        <p:origin x="72" y="960"/>
      </p:cViewPr>
      <p:guideLst>
        <p:guide orient="horz" pos="935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0F2F3-26B8-4AE3-9B9E-A42850C0498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3E69D-BD3C-4B28-9533-35BE71317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3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E69D-BD3C-4B28-9533-35BE7131701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5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Чаще всего у виртуальных прототипов в авиастроении проверяют различные эксплуатационные характеристики изделия, такие как открытие-закрытие дверей, заслонок (не мешают ли движению другие объекты), расположение камер (какой у них обзор, нет ли «слепых пятен»), установка сидений в салоне (хватает ли места в проходах, комфортен ли вход в ряд и пр.), эргономику кабины пилота (зоны видимости пилота, может ли он дотянуться до необходимых панелей управления и рычагов и т.д.), решение задач разводки кабелей и труб в салоне и кабине экипажа, как лучше провести и установить провода (например, антенные кабели в вертикальном оперении), изучение поведения гибких частей при движении подвижных частей (например, не будут ли задевать или перегибаться кабели при  подъеме шасси и пр.)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верно спланировать процесс производства нужно учесть многие факторы и особенности изготовления изделия, на данном этапе жизненного цикла изделия система виртуального прототипирования может принести свои плоды не только в том, что касается конструктивных особенностей изделия, станков и механизмом для его производства, но также и для определения оптимальной технологии его изготовления: симулировать одновременную работу неограниченного числа рабочих (например, операции целой бригады в цехе), анализировать основные эргономические критерии охраны труда (может ли работник дотянуться до детали, достаточный ли у него обзор, насколько безопасны и комфортны его производственные операции и пр.)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может быть выгоднее для производителя, чем иметь возможность заранее продумать технологию технического обслуживания своего изделия?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 современным технологиям, даже когда не произведено ни единой детали, авиастроители могут заранее проверить может ли рабочий установить/демонтировать какую-то определенную деталь или сборку, какой инструмент при этом ему нужно будет использовать, или это можно будет сделать, используя робот-манипулятор и пр., насколько будут безопасны и комфортны операции работников (и вообще возможны ли?). Помимо этого можно проверить насколько целесообразно и удобно проведение тех или иных планируемых операций, используя новую оснастку, манипуляторы или инструмент, также многое другое.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E69D-BD3C-4B28-9533-35BE7131701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37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Основной целью производителей в области тяжелого машиностроения является наличие возможности участия всех заинтересованных сторон в процессе разработки изделия начиная с ранних стадий проектирования, визуализация изделия с ранних этапов конструирования в масштабе 1:1 и взаимодействие их в режиме реального времени, что позволяет проверять изделия быстрее и выпускать их в производство.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Используя эргономичное и интуитивное программное обеспечение IC.IDO технические специалисты, специалисты маркетинга, и специалисты по продажам вовлекают в процесс разработки со стороны заказчиков лиц, принимающих решения, и лиц, влияющих на решения, - напрямую взаимодействуя с исполнителями, инженерами и операторами; обеспечивая всеобщее понимание текущего изделия и будущих проектов и избегая ошибок от недопонимания, неверного толкования, которые часто встречаются при разработке, опираясь на чертежи и мини-макеты. Благодаря IC.IDO удаленные друг от друга участники проекта могут использовать открытую 3D-модель изделия как основу для дизайн-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ревью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режиме реального времени, обеспечивая постоянное взаимодействие и сотрудничество всех заинтересованных сторон вне зависимости от их месторасположения, начиная с самых ранних стадий разработки изделия.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Огромные объемы 3D-данных от различных источников (производителей, их заказчиков и субподрядчиков) можно моментально открывать все вместе в одной среде, учитывая частые периодические внесения изменений в проект, обеспечивая тем самым постоянную осведомленность команды с последними разработками изделия. Принимая правильные решения в правильное время, такие компании значительно уменьшают время и затраты на разработку своих изделий.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E69D-BD3C-4B28-9533-35BE7131701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3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5786-EC55-4CC8-8EA3-53AC1416DEBE}" type="datetime1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Тимохов А.В.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C865-8830-48E8-A302-C270ED165C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5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3E44-EE42-4FBC-9297-8F58601E3FF1}" type="datetime1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Тимохов А.В.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C865-8830-48E8-A302-C270ED165C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94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E3E2-7174-4009-B8C2-287C1713429A}" type="datetime1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Тимохов А.В.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C865-8830-48E8-A302-C270ED165C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848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к и 2 уровен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631"/>
            <a:ext cx="6275040" cy="41805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6275388" cy="432048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182" y="1484314"/>
            <a:ext cx="8148068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5C2E-E4D4-401D-8749-6209EA7898A5}" type="datetime1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Тимохов А.В.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C865-8830-48E8-A302-C270ED165C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468188" y="6381328"/>
            <a:ext cx="1799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BEF0F0"/>
                </a:solidFill>
              </a:rPr>
              <a:t>www.delcam-ural.ru</a:t>
            </a:r>
            <a:endParaRPr lang="ru-RU" dirty="0">
              <a:solidFill>
                <a:srgbClr val="BEF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3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484313"/>
            <a:ext cx="5111750" cy="4641850"/>
          </a:xfrm>
        </p:spPr>
        <p:txBody>
          <a:bodyPr>
            <a:normAutofit/>
          </a:bodyPr>
          <a:lstStyle>
            <a:lvl1pPr>
              <a:defRPr sz="2000"/>
            </a:lvl1pPr>
            <a:lvl2pPr marL="720725" indent="-360363">
              <a:defRPr sz="1800"/>
            </a:lvl2pPr>
            <a:lvl3pPr marL="1074738" indent="-358775">
              <a:defRPr sz="1600"/>
            </a:lvl3pPr>
            <a:lvl4pPr marL="1431925" indent="-357188">
              <a:defRPr sz="1400"/>
            </a:lvl4pPr>
            <a:lvl5pPr marL="1790700" indent="-358775"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84313"/>
            <a:ext cx="3008313" cy="4641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3A0C-DD9A-42B6-8B6A-EC9E04572E97}" type="datetime1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Тимохов А.В.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C865-8830-48E8-A302-C270ED165C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468188" y="6381328"/>
            <a:ext cx="1799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BEF0F0"/>
                </a:solidFill>
              </a:rPr>
              <a:t>www.delcam-ural.ru</a:t>
            </a:r>
            <a:endParaRPr lang="ru-RU" dirty="0">
              <a:solidFill>
                <a:srgbClr val="BEF0F0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02631"/>
            <a:ext cx="6275040" cy="85010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72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484784"/>
            <a:ext cx="5486400" cy="3243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373216"/>
            <a:ext cx="5486400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A5E4-B7D7-4653-95E6-79B69978DCB4}" type="datetime1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Тимохов А.В.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C865-8830-48E8-A302-C270ED165C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468188" y="6381328"/>
            <a:ext cx="1799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BEF0F0"/>
                </a:solidFill>
              </a:rPr>
              <a:t>www.delcam-ural.ru</a:t>
            </a:r>
            <a:endParaRPr lang="ru-RU" dirty="0">
              <a:solidFill>
                <a:srgbClr val="BEF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77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инальны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61392" y="1484784"/>
            <a:ext cx="4630688" cy="850105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Наши координаты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EF0F0"/>
                </a:solidFill>
              </a:defRPr>
            </a:lvl1pPr>
          </a:lstStyle>
          <a:p>
            <a:fld id="{84D27093-95F9-49F6-B12B-3C1E27F90F49}" type="datetime1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EF0F0"/>
                </a:solidFill>
              </a:defRPr>
            </a:lvl1pPr>
          </a:lstStyle>
          <a:p>
            <a:r>
              <a:rPr lang="ru-RU" smtClean="0"/>
              <a:t>Тимохов А.В.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EF0F0"/>
                </a:solidFill>
              </a:defRPr>
            </a:lvl1pPr>
          </a:lstStyle>
          <a:p>
            <a:fld id="{6300C865-8830-48E8-A302-C270ED165C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61914" y="2636912"/>
            <a:ext cx="4558158" cy="161925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sz="1800" baseline="0">
                <a:solidFill>
                  <a:srgbClr val="BCE3F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г. Екатеринбург </a:t>
            </a:r>
            <a:r>
              <a:rPr lang="en-US" dirty="0" smtClean="0"/>
              <a:t>| </a:t>
            </a:r>
            <a:r>
              <a:rPr lang="ru-RU" dirty="0" smtClean="0"/>
              <a:t>ул. Металлургов, 16 Б</a:t>
            </a:r>
          </a:p>
          <a:p>
            <a:pPr lvl="0"/>
            <a:r>
              <a:rPr lang="ru-RU" dirty="0" smtClean="0"/>
              <a:t>т.: (343) 214-46-70 </a:t>
            </a:r>
            <a:r>
              <a:rPr lang="en-US" dirty="0" smtClean="0"/>
              <a:t>| </a:t>
            </a:r>
            <a:r>
              <a:rPr lang="ru-RU" dirty="0" smtClean="0"/>
              <a:t>Факс: (343) 214-46-76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US" dirty="0" smtClean="0"/>
              <a:t>www.delcam-ural.ru | info@delcam-ural.ru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4774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ADE7-FC14-40C4-B3FA-75193B513488}" type="datetime1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Тимохов А.В.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C865-8830-48E8-A302-C270ED165C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468188" y="6381328"/>
            <a:ext cx="1799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BEF0F0"/>
                </a:solidFill>
              </a:rPr>
              <a:t>www.delcam-ural.ru</a:t>
            </a:r>
            <a:endParaRPr lang="ru-RU" dirty="0">
              <a:solidFill>
                <a:srgbClr val="BEF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8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3A44-8FCE-4D3C-94D2-EED4397FD458}" type="datetime1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Тимохов А.В.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C865-8830-48E8-A302-C270ED165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00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0189-7FCD-4976-A7C2-883FD701EC66}" type="datetime1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Тимохов А.В.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C865-8830-48E8-A302-C270ED165C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468188" y="6381328"/>
            <a:ext cx="1799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BEF0F0"/>
                </a:solidFill>
              </a:rPr>
              <a:t>www.delcam-ural.ru</a:t>
            </a:r>
            <a:endParaRPr lang="ru-RU" dirty="0">
              <a:solidFill>
                <a:srgbClr val="BEF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9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545E-B978-4FC6-A1DC-99842E40B845}" type="datetime1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Тимохов А.В.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C865-8830-48E8-A302-C270ED165C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468188" y="6381328"/>
            <a:ext cx="1799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BEF0F0"/>
                </a:solidFill>
              </a:rPr>
              <a:t>www.delcam-ural.ru</a:t>
            </a:r>
            <a:endParaRPr lang="ru-RU" dirty="0">
              <a:solidFill>
                <a:srgbClr val="BEF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6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4465-287E-4B46-896C-DF21C8A167FA}" type="datetime1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Тимохов А.В.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C865-8830-48E8-A302-C270ED165C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468188" y="6381328"/>
            <a:ext cx="1799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BEF0F0"/>
                </a:solidFill>
              </a:rPr>
              <a:t>www.delcam-ural.ru</a:t>
            </a:r>
            <a:endParaRPr lang="ru-RU" dirty="0">
              <a:solidFill>
                <a:srgbClr val="BEF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9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025E-0C67-42E8-997F-8CC0FF80F11F}" type="datetime1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Тимохов А.В.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C865-8830-48E8-A302-C270ED165C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468188" y="6381328"/>
            <a:ext cx="1799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BEF0F0"/>
                </a:solidFill>
              </a:rPr>
              <a:t>www.delcam-ural.ru</a:t>
            </a:r>
            <a:endParaRPr lang="ru-RU" dirty="0">
              <a:solidFill>
                <a:srgbClr val="BEF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4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303F-ECD1-40BD-9E6A-C2642CBABA2F}" type="datetime1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Тимохов А.В.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C865-8830-48E8-A302-C270ED165C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468188" y="6381328"/>
            <a:ext cx="1799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BEF0F0"/>
                </a:solidFill>
              </a:rPr>
              <a:t>www.delcam-ural.ru</a:t>
            </a:r>
            <a:endParaRPr lang="ru-RU" dirty="0">
              <a:solidFill>
                <a:srgbClr val="BEF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5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0A3F-A87B-46B5-9D6C-0C921AD59DA4}" type="datetime1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Тимохов А.В.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C865-8830-48E8-A302-C270ED165C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97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EE81E-DF52-4BE7-A3A1-BBB088028048}" type="datetime1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Тимохов А.В.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0C865-8830-48E8-A302-C270ED165C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72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689" r:id="rId12"/>
    <p:sldLayoutId id="2147483680" r:id="rId13"/>
    <p:sldLayoutId id="2147483681" r:id="rId14"/>
    <p:sldLayoutId id="2147483686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3568" y="2132856"/>
            <a:ext cx="5109517" cy="1903412"/>
          </a:xfrm>
        </p:spPr>
        <p:txBody>
          <a:bodyPr>
            <a:normAutofit fontScale="90000"/>
          </a:bodyPr>
          <a:lstStyle/>
          <a:p>
            <a:r>
              <a:rPr lang="de-DE" sz="6200" dirty="0" smtClean="0">
                <a:solidFill>
                  <a:schemeClr val="tx2">
                    <a:lumMod val="75000"/>
                  </a:schemeClr>
                </a:solidFill>
                <a:latin typeface="Adobe Garamond Pro Bold" pitchFamily="18" charset="0"/>
              </a:rPr>
              <a:t>IC.IDO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Лаборатория виртуального инжиниринга Базовой кафедры «Цифровые технологии авиационного производства»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478268" y="6309320"/>
            <a:ext cx="219471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Ульяновск, 2015 год</a:t>
            </a:r>
            <a:endParaRPr lang="ru-RU" sz="1600" b="1" dirty="0"/>
          </a:p>
        </p:txBody>
      </p:sp>
      <p:pic>
        <p:nvPicPr>
          <p:cNvPr id="5" name="Рисунок 4" descr="6048729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061467"/>
            <a:ext cx="1728192" cy="1728192"/>
          </a:xfrm>
          <a:prstGeom prst="rect">
            <a:avLst/>
          </a:prstGeom>
        </p:spPr>
      </p:pic>
      <p:pic>
        <p:nvPicPr>
          <p:cNvPr id="1026" name="Picture 2" descr="Картинки по запросу лого авиастар-с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260648"/>
            <a:ext cx="2952328" cy="80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1"/>
          <p:cNvSpPr txBox="1">
            <a:spLocks/>
          </p:cNvSpPr>
          <p:nvPr/>
        </p:nvSpPr>
        <p:spPr bwMode="auto">
          <a:xfrm>
            <a:off x="457200" y="5445224"/>
            <a:ext cx="814148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/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Tx/>
              <a:buBlip>
                <a:blip r:embed="rId3"/>
              </a:buBlip>
              <a:defRPr sz="2500" kern="12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Tx/>
              <a:buBlip>
                <a:blip r:embed="rId4"/>
              </a:buBlip>
              <a:defRPr sz="2000" kern="12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Tx/>
              <a:buBlip>
                <a:blip r:embed="rId4"/>
              </a:buBlip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Tx/>
              <a:buBlip>
                <a:blip r:embed="rId4"/>
              </a:buBlip>
              <a:defRPr sz="16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Arial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Tx/>
              <a:buBlip>
                <a:blip r:embed="rId4"/>
              </a:buBlip>
              <a:tabLst/>
              <a:defRPr sz="1400" kern="1200">
                <a:solidFill>
                  <a:srgbClr val="525252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tabLst>
                <a:tab pos="355600" algn="l"/>
              </a:tabLst>
            </a:pPr>
            <a:r>
              <a:rPr lang="ru-RU" sz="1600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IC.IDO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это сложный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мобильный аппаратно-программный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комплекс, позволяющий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производителю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принимать своевременные и правильные решения, используя технологии виртуальной реальности. </a:t>
            </a:r>
          </a:p>
          <a:p>
            <a:pPr marL="0" indent="0" algn="just">
              <a:buNone/>
              <a:tabLst>
                <a:tab pos="355600" algn="l"/>
              </a:tabLst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	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marL="0" marR="0" lvl="0" indent="0" algn="just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Pct val="75000"/>
              <a:buNone/>
              <a:tabLst/>
              <a:defRPr/>
            </a:pPr>
            <a:endParaRPr kumimoji="0" lang="en-US" sz="16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457200" y="202631"/>
            <a:ext cx="6275040" cy="85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такое </a:t>
            </a:r>
            <a:r>
              <a:rPr lang="en-US" dirty="0" smtClean="0"/>
              <a:t>IC.IDO?</a:t>
            </a:r>
            <a:endParaRPr lang="ru-RU" dirty="0"/>
          </a:p>
        </p:txBody>
      </p:sp>
      <p:pic>
        <p:nvPicPr>
          <p:cNvPr id="7" name="Рисунок 6" descr="aviastar2 (1 of 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9267" y="836712"/>
            <a:ext cx="733514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12776"/>
            <a:ext cx="48965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Оценка последовательности сборочных операций</a:t>
            </a:r>
          </a:p>
          <a:p>
            <a:pPr marL="285750" indent="-285750"/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Проверка и документация производственных процессов</a:t>
            </a:r>
          </a:p>
          <a:p>
            <a:pPr marL="285750" indent="-285750"/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Моделирования проводов и шлангов</a:t>
            </a:r>
          </a:p>
          <a:p>
            <a:pPr marL="285750" indent="-285750"/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Анализ процессов сборки-разборки в режиме реального времени</a:t>
            </a:r>
          </a:p>
          <a:p>
            <a:pPr marL="285750" indent="-285750"/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Оценка конструктивных особенностей изделия</a:t>
            </a:r>
          </a:p>
          <a:p>
            <a:pPr marL="285750" indent="-285750"/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Выбор оптимальной сборочной последовательности из нескольких вариантов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735087"/>
            <a:ext cx="3744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Виртуальное производство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5316" y="1052736"/>
            <a:ext cx="3620545" cy="1705474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1814" y="2924944"/>
            <a:ext cx="3562674" cy="1681283"/>
          </a:xfrm>
          <a:prstGeom prst="rect">
            <a:avLst/>
          </a:prstGeom>
        </p:spPr>
      </p:pic>
      <p:pic>
        <p:nvPicPr>
          <p:cNvPr id="8" name="Рисунок 7" descr="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5316" y="4764011"/>
            <a:ext cx="3559172" cy="1689325"/>
          </a:xfrm>
          <a:prstGeom prst="rect">
            <a:avLst/>
          </a:prstGeom>
        </p:spPr>
      </p:pic>
      <p:sp>
        <p:nvSpPr>
          <p:cNvPr id="9" name="Заголовок 8"/>
          <p:cNvSpPr txBox="1">
            <a:spLocks/>
          </p:cNvSpPr>
          <p:nvPr/>
        </p:nvSpPr>
        <p:spPr>
          <a:xfrm>
            <a:off x="457200" y="202631"/>
            <a:ext cx="6275040" cy="85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Применение </a:t>
            </a:r>
            <a:r>
              <a:rPr lang="en-US" dirty="0" smtClean="0"/>
              <a:t>IC.IDO</a:t>
            </a: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40539"/>
            <a:ext cx="1944216" cy="141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6" y="5013177"/>
            <a:ext cx="2607702" cy="147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Заголовок 8"/>
          <p:cNvSpPr txBox="1">
            <a:spLocks/>
          </p:cNvSpPr>
          <p:nvPr/>
        </p:nvSpPr>
        <p:spPr>
          <a:xfrm>
            <a:off x="457200" y="202631"/>
            <a:ext cx="6275040" cy="85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Применение </a:t>
            </a:r>
            <a:r>
              <a:rPr lang="en-US" dirty="0" smtClean="0"/>
              <a:t>IC.IDO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40768"/>
            <a:ext cx="54005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/>
              <a:t>Полномасштабная 3</a:t>
            </a:r>
            <a:r>
              <a:rPr lang="en-US" sz="1600" dirty="0" smtClean="0"/>
              <a:t>D-</a:t>
            </a:r>
            <a:r>
              <a:rPr lang="ru-RU" sz="1600" dirty="0" smtClean="0"/>
              <a:t>визуализация изделия целиком с момента появления 3</a:t>
            </a:r>
            <a:r>
              <a:rPr lang="en-US" sz="1600" dirty="0"/>
              <a:t>D</a:t>
            </a:r>
            <a:r>
              <a:rPr lang="ru-RU" sz="1600" dirty="0" smtClean="0"/>
              <a:t>-моделей</a:t>
            </a:r>
          </a:p>
          <a:p>
            <a:pPr marL="285750" indent="-285750" algn="just"/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Анализ интересующих деталей </a:t>
            </a:r>
            <a:r>
              <a:rPr lang="ru-RU" sz="1600" dirty="0"/>
              <a:t>в отдельности или в сборке с другими </a:t>
            </a:r>
            <a:r>
              <a:rPr lang="ru-RU" sz="1600" dirty="0" smtClean="0"/>
              <a:t>частями</a:t>
            </a:r>
          </a:p>
          <a:p>
            <a:pPr marL="285750" indent="-285750" algn="just"/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Оценка всех вариантов </a:t>
            </a:r>
            <a:r>
              <a:rPr lang="ru-RU" sz="1600" dirty="0"/>
              <a:t>детали/сборки и </a:t>
            </a:r>
            <a:r>
              <a:rPr lang="ru-RU" sz="1600" dirty="0" smtClean="0"/>
              <a:t>выбор наилучшего </a:t>
            </a:r>
          </a:p>
          <a:p>
            <a:pPr marL="285750" indent="-285750" algn="just"/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Участия всех заинтересованных сторон в процессе разработки изделия </a:t>
            </a:r>
          </a:p>
          <a:p>
            <a:pPr marL="285750" indent="-285750" algn="just"/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Визуализация изделия с ранних этапов конструирования в масштабе 1:1 </a:t>
            </a:r>
          </a:p>
          <a:p>
            <a:pPr marL="285750" indent="-285750" algn="just"/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Взаимодействие с изделием в режиме реального времени</a:t>
            </a:r>
          </a:p>
          <a:p>
            <a:pPr algn="just"/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/>
              <a:t>Оценка эргономики расположения приборных панелей изделия</a:t>
            </a:r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735087"/>
            <a:ext cx="4410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Виртуальное </a:t>
            </a:r>
            <a:r>
              <a:rPr lang="ru-RU" sz="2400" dirty="0" err="1">
                <a:solidFill>
                  <a:srgbClr val="0070C0"/>
                </a:solidFill>
              </a:rPr>
              <a:t>прототипирование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5" name="Рисунок 14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314331"/>
            <a:ext cx="2526469" cy="1266797"/>
          </a:xfrm>
          <a:prstGeom prst="rect">
            <a:avLst/>
          </a:prstGeom>
        </p:spPr>
      </p:pic>
      <p:pic>
        <p:nvPicPr>
          <p:cNvPr id="18" name="Рисунок 17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3666" y="1953993"/>
            <a:ext cx="2499638" cy="125898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324" y="4712871"/>
            <a:ext cx="2524140" cy="181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r="22143" b="11535"/>
          <a:stretch/>
        </p:blipFill>
        <p:spPr bwMode="auto">
          <a:xfrm>
            <a:off x="6224325" y="404664"/>
            <a:ext cx="2508980" cy="141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3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700808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Установка и демонтаж деталей или сборки</a:t>
            </a:r>
          </a:p>
          <a:p>
            <a:pPr marL="285750" indent="-285750"/>
            <a:endParaRPr lang="ru-RU" sz="1600" dirty="0" smtClean="0"/>
          </a:p>
          <a:p>
            <a:pPr marL="285750" lvl="0" indent="-285750">
              <a:buFontTx/>
              <a:buChar char="-"/>
            </a:pPr>
            <a:r>
              <a:rPr lang="ru-RU" sz="1600" dirty="0" smtClean="0"/>
              <a:t>Оптимизация эргономических и геометрических характеристик изделия на стадии проектирования для удобного и эффективного осуществления операций по обслуживанию и ремонту</a:t>
            </a:r>
          </a:p>
          <a:p>
            <a:pPr marL="285750" lvl="0" indent="-285750"/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Выбор инструмента </a:t>
            </a:r>
          </a:p>
          <a:p>
            <a:pPr marL="285750" indent="-285750"/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Оценка безопасности и комфорта операций работников </a:t>
            </a:r>
          </a:p>
          <a:p>
            <a:pPr marL="285750" indent="-285750"/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Проверка целесообразности проведения тех или иных планируемых операций, используя новую оснастку, манипуляторы, инструмент и пр.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92696"/>
            <a:ext cx="3552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Виртуальное техническое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обслуживание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5580" y="4509120"/>
            <a:ext cx="3466645" cy="1656184"/>
          </a:xfrm>
          <a:prstGeom prst="rect">
            <a:avLst/>
          </a:prstGeom>
        </p:spPr>
      </p:pic>
      <p:pic>
        <p:nvPicPr>
          <p:cNvPr id="9" name="Рисунок 8" descr="10.png"/>
          <p:cNvPicPr>
            <a:picLocks noChangeAspect="1"/>
          </p:cNvPicPr>
          <p:nvPr/>
        </p:nvPicPr>
        <p:blipFill rotWithShape="1">
          <a:blip r:embed="rId3" cstate="print"/>
          <a:srcRect t="11947" r="12860"/>
          <a:stretch/>
        </p:blipFill>
        <p:spPr>
          <a:xfrm>
            <a:off x="5312375" y="692696"/>
            <a:ext cx="3434180" cy="1728192"/>
          </a:xfrm>
          <a:prstGeom prst="rect">
            <a:avLst/>
          </a:prstGeom>
        </p:spPr>
      </p:pic>
      <p:sp>
        <p:nvSpPr>
          <p:cNvPr id="10" name="Заголовок 8"/>
          <p:cNvSpPr txBox="1">
            <a:spLocks/>
          </p:cNvSpPr>
          <p:nvPr/>
        </p:nvSpPr>
        <p:spPr>
          <a:xfrm>
            <a:off x="457200" y="202631"/>
            <a:ext cx="6275040" cy="85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Применение </a:t>
            </a:r>
            <a:r>
              <a:rPr lang="en-US" dirty="0" smtClean="0"/>
              <a:t>IC.IDO</a:t>
            </a: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8" t="10234" r="1145" b="8888"/>
          <a:stretch/>
        </p:blipFill>
        <p:spPr bwMode="auto">
          <a:xfrm>
            <a:off x="5312375" y="2544994"/>
            <a:ext cx="3436089" cy="189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39553" y="1772816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Создание интерактивных обучающих руководств по сборке изделия </a:t>
            </a: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Демонстрация вариантов дизайнерских решений изделия на </a:t>
            </a:r>
            <a:r>
              <a:rPr lang="ru-RU" sz="1600" dirty="0"/>
              <a:t>ранних стадиях </a:t>
            </a:r>
            <a:r>
              <a:rPr lang="ru-RU" sz="1600" dirty="0" smtClean="0"/>
              <a:t>разработки</a:t>
            </a:r>
            <a:br>
              <a:rPr lang="ru-RU" sz="1600" dirty="0" smtClean="0"/>
            </a:br>
            <a:endParaRPr lang="ru-RU" sz="1600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755576" y="836712"/>
            <a:ext cx="3671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Виртуальные презентации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72" y="404664"/>
            <a:ext cx="3230376" cy="200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457200" y="202631"/>
            <a:ext cx="6275040" cy="85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Применение </a:t>
            </a:r>
            <a:r>
              <a:rPr lang="en-US" dirty="0" smtClean="0"/>
              <a:t>IC.IDO</a:t>
            </a:r>
            <a:endParaRPr lang="ru-RU" dirty="0" smtClean="0"/>
          </a:p>
        </p:txBody>
      </p:sp>
      <p:pic>
        <p:nvPicPr>
          <p:cNvPr id="7" name="Picture 2" descr="http://news.delcam-ural.ru/sites/default/files/styles/adaptive/public/images/7oct_4.jpg?itok=tszFYDU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36" y="2492896"/>
            <a:ext cx="323001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1"/>
          <p:cNvSpPr txBox="1">
            <a:spLocks/>
          </p:cNvSpPr>
          <p:nvPr/>
        </p:nvSpPr>
        <p:spPr bwMode="auto">
          <a:xfrm>
            <a:off x="683568" y="4725144"/>
            <a:ext cx="82089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/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Tx/>
              <a:buBlip>
                <a:blip r:embed="rId5"/>
              </a:buBlip>
              <a:defRPr sz="2500" kern="12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Tx/>
              <a:buBlip>
                <a:blip r:embed="rId6"/>
              </a:buBlip>
              <a:defRPr sz="2000" kern="12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Tx/>
              <a:buBlip>
                <a:blip r:embed="rId6"/>
              </a:buBlip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Tx/>
              <a:buBlip>
                <a:blip r:embed="rId6"/>
              </a:buBlip>
              <a:defRPr sz="16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Arial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Tx/>
              <a:buBlip>
                <a:blip r:embed="rId6"/>
              </a:buBlip>
              <a:tabLst/>
              <a:defRPr sz="1400" kern="1200">
                <a:solidFill>
                  <a:srgbClr val="525252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buNone/>
              <a:tabLst>
                <a:tab pos="361950" algn="l"/>
              </a:tabLst>
              <a:defRPr/>
            </a:pP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IC.IDO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позволяет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не только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визуализировать изделие в 3D в натуральную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величину с момента появления CAD-моделей, но также и оценить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конечный результат, посредством интерактивного взаимодействия, моделирования его поведения и многого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другого.</a:t>
            </a:r>
          </a:p>
          <a:p>
            <a:pPr marL="0" lvl="0" indent="0" algn="just">
              <a:spcBef>
                <a:spcPts val="0"/>
              </a:spcBef>
              <a:buNone/>
              <a:tabLst>
                <a:tab pos="361950" algn="l"/>
              </a:tabLst>
              <a:defRPr/>
            </a:pPr>
            <a:endParaRPr lang="ru-RU" sz="15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lvl="0" indent="0" algn="just">
              <a:spcBef>
                <a:spcPts val="0"/>
              </a:spcBef>
              <a:buNone/>
              <a:tabLst>
                <a:tab pos="361950" algn="l"/>
              </a:tabLst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IC.IDO дает возможность значительно сократить число физических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прототипов, минимизировать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риски, снизить материальные и финансовые затраты, быстрее вывести продукт на рынок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0" lvl="0" indent="0" algn="just">
              <a:spcBef>
                <a:spcPts val="0"/>
              </a:spcBef>
              <a:buNone/>
              <a:tabLst>
                <a:tab pos="361950" algn="l"/>
              </a:tabLst>
              <a:defRPr/>
            </a:pPr>
            <a:endParaRPr lang="ru-RU" sz="15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lvl="0" indent="0" algn="just">
              <a:spcBef>
                <a:spcPts val="0"/>
              </a:spcBef>
              <a:buNone/>
              <a:tabLst>
                <a:tab pos="361950" algn="l"/>
              </a:tabLst>
              <a:defRPr/>
            </a:pPr>
            <a:endParaRPr lang="ru-RU" sz="1500" dirty="0">
              <a:latin typeface="+mj-lt"/>
            </a:endParaRPr>
          </a:p>
          <a:p>
            <a:pPr marL="0" lvl="0" indent="0" algn="just" defTabSz="914400">
              <a:spcBef>
                <a:spcPts val="0"/>
              </a:spcBef>
              <a:buNone/>
              <a:tabLst>
                <a:tab pos="361950" algn="l"/>
              </a:tabLst>
              <a:defRPr/>
            </a:pPr>
            <a:endParaRPr kumimoji="0" lang="en-US" sz="15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652282"/>
            <a:ext cx="48245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ct val="0"/>
              </a:spcAft>
              <a:buSzPct val="75000"/>
              <a:tabLst>
                <a:tab pos="361950" algn="l"/>
              </a:tabLst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IC.IDO позволяет устранить большинство ошибок на ранних стадиях проекта, и избежать связанных с этим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7034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830</Words>
  <Application>Microsoft Office PowerPoint</Application>
  <PresentationFormat>Экран (4:3)</PresentationFormat>
  <Paragraphs>64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IC.IDO Лаборатория виртуального инжиниринга Базовой кафедры «Цифровые технологии авиационного производства»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IC.IDO система виртуального прототипирования</dc:title>
  <dc:creator>Тен Дарья Олеговна</dc:creator>
  <cp:lastModifiedBy>User</cp:lastModifiedBy>
  <cp:revision>48</cp:revision>
  <dcterms:created xsi:type="dcterms:W3CDTF">2015-02-20T06:31:57Z</dcterms:created>
  <dcterms:modified xsi:type="dcterms:W3CDTF">2017-02-27T10:31:09Z</dcterms:modified>
</cp:coreProperties>
</file>