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8" r:id="rId4"/>
    <p:sldId id="270" r:id="rId5"/>
    <p:sldId id="269" r:id="rId6"/>
    <p:sldId id="299" r:id="rId7"/>
    <p:sldId id="267" r:id="rId8"/>
    <p:sldId id="282" r:id="rId9"/>
    <p:sldId id="280" r:id="rId10"/>
    <p:sldId id="286" r:id="rId11"/>
    <p:sldId id="285" r:id="rId12"/>
    <p:sldId id="281" r:id="rId13"/>
    <p:sldId id="287" r:id="rId14"/>
    <p:sldId id="273" r:id="rId15"/>
    <p:sldId id="274" r:id="rId16"/>
    <p:sldId id="294" r:id="rId17"/>
    <p:sldId id="293" r:id="rId18"/>
    <p:sldId id="278" r:id="rId19"/>
    <p:sldId id="275" r:id="rId20"/>
    <p:sldId id="277" r:id="rId21"/>
    <p:sldId id="288" r:id="rId22"/>
    <p:sldId id="271" r:id="rId23"/>
    <p:sldId id="289" r:id="rId24"/>
    <p:sldId id="295" r:id="rId25"/>
    <p:sldId id="276" r:id="rId26"/>
    <p:sldId id="272" r:id="rId27"/>
    <p:sldId id="296" r:id="rId28"/>
    <p:sldId id="297" r:id="rId29"/>
    <p:sldId id="298" r:id="rId30"/>
    <p:sldId id="290" r:id="rId31"/>
    <p:sldId id="291" r:id="rId32"/>
    <p:sldId id="279" r:id="rId33"/>
    <p:sldId id="265" r:id="rId34"/>
    <p:sldId id="266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727"/>
    <a:srgbClr val="252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2T08:49:10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25 24575,'-15'-11'0,"-5"-2"-8191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046-F486-432D-ADA6-3F39E0E4F60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E98A-AFCD-4044-8509-E0AFFCBEC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19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046-F486-432D-ADA6-3F39E0E4F60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E98A-AFCD-4044-8509-E0AFFCBEC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9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046-F486-432D-ADA6-3F39E0E4F60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E98A-AFCD-4044-8509-E0AFFCBEC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28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046-F486-432D-ADA6-3F39E0E4F60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E98A-AFCD-4044-8509-E0AFFCBEC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13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046-F486-432D-ADA6-3F39E0E4F60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E98A-AFCD-4044-8509-E0AFFCBEC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6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046-F486-432D-ADA6-3F39E0E4F60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E98A-AFCD-4044-8509-E0AFFCBEC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8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046-F486-432D-ADA6-3F39E0E4F60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E98A-AFCD-4044-8509-E0AFFCBEC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4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046-F486-432D-ADA6-3F39E0E4F60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E98A-AFCD-4044-8509-E0AFFCBEC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11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046-F486-432D-ADA6-3F39E0E4F60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E98A-AFCD-4044-8509-E0AFFCBEC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6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046-F486-432D-ADA6-3F39E0E4F60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E98A-AFCD-4044-8509-E0AFFCBEC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31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046-F486-432D-ADA6-3F39E0E4F60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E98A-AFCD-4044-8509-E0AFFCBEC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76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D046-F486-432D-ADA6-3F39E0E4F60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BE98A-AFCD-4044-8509-E0AFFCBEC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8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orcid.org/" TargetMode="External"/><Relationship Id="rId3" Type="http://schemas.openxmlformats.org/officeDocument/2006/relationships/hyperlink" Target="https://elibrary.ru/" TargetMode="External"/><Relationship Id="rId7" Type="http://schemas.openxmlformats.org/officeDocument/2006/relationships/hyperlink" Target="https://www.researchgate.net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cholar.google.com/" TargetMode="External"/><Relationship Id="rId5" Type="http://schemas.openxmlformats.org/officeDocument/2006/relationships/hyperlink" Target="https://www.webofscience.com/" TargetMode="External"/><Relationship Id="rId4" Type="http://schemas.openxmlformats.org/officeDocument/2006/relationships/hyperlink" Target="https://www.scopus.com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058" y="1361849"/>
            <a:ext cx="8083090" cy="3371516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доступных систем научного цитирования для формирования профиля ученого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48773" y="5648185"/>
            <a:ext cx="4777913" cy="995631"/>
          </a:xfrm>
        </p:spPr>
        <p:txBody>
          <a:bodyPr>
            <a:normAutofit lnSpcReduction="10000"/>
          </a:bodyPr>
          <a:lstStyle/>
          <a:p>
            <a:pPr algn="l"/>
            <a:r>
              <a:rPr kumimoji="0" lang="ru-RU" altLang="ko-K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Цыганова Юлия Владимировна</a:t>
            </a:r>
            <a:r>
              <a:rPr lang="ru-RU" altLang="ko-K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д.ф.-м.н., профессор кафедры информационных технологий </a:t>
            </a:r>
            <a:r>
              <a:rPr lang="ru-RU" altLang="ko-KR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УлГУ</a:t>
            </a:r>
            <a:endParaRPr lang="ru-RU" sz="2200" dirty="0">
              <a:solidFill>
                <a:srgbClr val="252D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72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EA6496ED-B964-5A80-C336-F1E64764288A}"/>
                  </a:ext>
                </a:extLst>
              </p14:cNvPr>
              <p14:cNvContentPartPr/>
              <p14:nvPr/>
            </p14:nvContentPartPr>
            <p14:xfrm>
              <a:off x="3902633" y="1905988"/>
              <a:ext cx="13320" cy="9000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EA6496ED-B964-5A80-C336-F1E6476428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3993" y="1897348"/>
                <a:ext cx="3096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815D37BA-52D7-BF1C-57D1-22D1B07210AE}"/>
              </a:ext>
            </a:extLst>
          </p:cNvPr>
          <p:cNvGrpSpPr/>
          <p:nvPr/>
        </p:nvGrpSpPr>
        <p:grpSpPr>
          <a:xfrm>
            <a:off x="1953155" y="-26761"/>
            <a:ext cx="9634812" cy="6911521"/>
            <a:chOff x="1899367" y="267"/>
            <a:chExt cx="9634812" cy="6911521"/>
          </a:xfrm>
        </p:grpSpPr>
        <p:pic>
          <p:nvPicPr>
            <p:cNvPr id="45" name="Рисунок 44" descr="Изображение выглядит как текст, снимок экрана, Шрифт, число&#10;&#10;Автоматически созданное описание">
              <a:extLst>
                <a:ext uri="{FF2B5EF4-FFF2-40B4-BE49-F238E27FC236}">
                  <a16:creationId xmlns:a16="http://schemas.microsoft.com/office/drawing/2014/main" id="{44DC3AD0-D4A7-73FE-5B04-4B40553EE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7" y="267"/>
              <a:ext cx="9634812" cy="6911521"/>
            </a:xfrm>
            <a:prstGeom prst="rect">
              <a:avLst/>
            </a:prstGeom>
          </p:spPr>
        </p:pic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3D74E4FC-5B94-679B-DD18-C23CE3691E8B}"/>
                </a:ext>
              </a:extLst>
            </p:cNvPr>
            <p:cNvSpPr/>
            <p:nvPr/>
          </p:nvSpPr>
          <p:spPr>
            <a:xfrm>
              <a:off x="10001065" y="2804979"/>
              <a:ext cx="475560" cy="3682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97429ADA-2C3C-19EF-3874-0C04FE600532}"/>
                </a:ext>
              </a:extLst>
            </p:cNvPr>
            <p:cNvSpPr/>
            <p:nvPr/>
          </p:nvSpPr>
          <p:spPr>
            <a:xfrm>
              <a:off x="10088566" y="1377509"/>
              <a:ext cx="475560" cy="3682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7047A81F-1260-230A-1E63-908058934764}"/>
                </a:ext>
              </a:extLst>
            </p:cNvPr>
            <p:cNvSpPr/>
            <p:nvPr/>
          </p:nvSpPr>
          <p:spPr>
            <a:xfrm>
              <a:off x="10001065" y="4913737"/>
              <a:ext cx="475560" cy="3682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8F0A1725-4F81-EA14-2D7C-2E0CD6BEE87A}"/>
                </a:ext>
              </a:extLst>
            </p:cNvPr>
            <p:cNvSpPr/>
            <p:nvPr/>
          </p:nvSpPr>
          <p:spPr>
            <a:xfrm>
              <a:off x="10326346" y="5574627"/>
              <a:ext cx="602099" cy="5222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2C082556-A410-FC77-4211-C5F3D4F918B0}"/>
                </a:ext>
              </a:extLst>
            </p:cNvPr>
            <p:cNvSpPr/>
            <p:nvPr/>
          </p:nvSpPr>
          <p:spPr>
            <a:xfrm>
              <a:off x="10365050" y="6210933"/>
              <a:ext cx="546205" cy="5222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88" name="Рисунок 25" descr="Изображение выглядит как круг, символ, красный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CD2E850-67BC-324B-922C-21A219266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Рисунок 24" descr="Изображение выглядит как круг, символ, красный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92E90F3-2696-9942-D05F-61D42AE2E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Рисунок 23" descr="Изображение выглядит как круг, символ, красный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15C56086-A091-5A50-2D9F-090B54EB7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Рисунок 22" descr="Изображение выглядит как круг, символ, красный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C5DC7EB-5D7D-ACF7-B89B-5AD0BBCDB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Рисунок 21" descr="Изображение выглядит как круг, символ, красный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073BDC7E-A344-862A-E01A-4B29B364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Рисунок 20" descr="Изображение выглядит как круг, символ, красный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25809C67-EAFE-64C4-F211-6C445644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Рисунок 19" descr="Изображение выглядит как круг, символ, красный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79257F2-E9C3-7C2C-3F7E-0B30AE669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Рисунок 18" descr="Изображение выглядит как круг, символ, красный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29854C3-C680-978B-049A-1D95866B3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Рисунок 17" descr="Изображение выглядит как круг, символ, красный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645C600-78E6-CABC-1191-20E1CBB22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Рисунок 16" descr="Изображение выглядит как круг, символ, красный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45CE551-4437-B1CB-1DDA-E2EC1484D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Рисунок 15" descr="Изображение выглядит как круг, символ, красный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AE16E56-AAB4-862A-B2EF-58DF8EB30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Рисунок 14" descr="Изображение выглядит как круг, символ, красный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1E7C4CB1-4096-DD49-E36D-4D222703C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Рисунок 13" descr="Изображение выглядит как круг, символ, красный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5DF8EA14-FAA4-0CF1-2668-337E4DEEF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12" descr="Изображение выглядит как круг, символ, красный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167582D-EA81-4F47-1D04-D4119DE1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11" descr="Изображение выглядит как круг, символ, красный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0BC87CC-46E7-CD6D-A391-D39C5D6EF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10" descr="Изображение выглядит как круг, символ, красный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D7938B9-3C7A-372E-E87F-940D00A73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2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880499A2-F01A-346D-DADA-9B998471E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38" y="137857"/>
            <a:ext cx="10112052" cy="6101578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7011B242-894F-A814-F3CB-FDCE4CE08012}"/>
              </a:ext>
            </a:extLst>
          </p:cNvPr>
          <p:cNvSpPr/>
          <p:nvPr/>
        </p:nvSpPr>
        <p:spPr>
          <a:xfrm>
            <a:off x="10361962" y="618565"/>
            <a:ext cx="475560" cy="368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39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Шрифт, веб-страница&#10;&#10;Автоматически созданное описание">
            <a:extLst>
              <a:ext uri="{FF2B5EF4-FFF2-40B4-BE49-F238E27FC236}">
                <a16:creationId xmlns:a16="http://schemas.microsoft.com/office/drawing/2014/main" id="{CF78EC77-1B6B-8D82-2089-B8CA564DE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5" y="951397"/>
            <a:ext cx="10760372" cy="47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программное обеспечение, Значок на компьютере&#10;&#10;Автоматически созданное описание">
            <a:extLst>
              <a:ext uri="{FF2B5EF4-FFF2-40B4-BE49-F238E27FC236}">
                <a16:creationId xmlns:a16="http://schemas.microsoft.com/office/drawing/2014/main" id="{6D6D3101-97E9-5AC1-2438-74E369339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78" y="498429"/>
            <a:ext cx="10857721" cy="535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54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285" y="-107722"/>
            <a:ext cx="10744200" cy="90237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Web of Science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5185" y="1447799"/>
            <a:ext cx="6917168" cy="4484915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err="1">
                <a:solidFill>
                  <a:srgbClr val="252D39"/>
                </a:solidFill>
              </a:rPr>
              <a:t>Clarivate</a:t>
            </a:r>
            <a:r>
              <a:rPr lang="ru-RU" dirty="0">
                <a:solidFill>
                  <a:srgbClr val="252D39"/>
                </a:solidFill>
              </a:rPr>
              <a:t> (ранее — </a:t>
            </a:r>
            <a:r>
              <a:rPr lang="ru-RU" dirty="0" err="1">
                <a:solidFill>
                  <a:srgbClr val="252D39"/>
                </a:solidFill>
              </a:rPr>
              <a:t>Clarivate</a:t>
            </a:r>
            <a:r>
              <a:rPr lang="ru-RU" dirty="0">
                <a:solidFill>
                  <a:srgbClr val="252D39"/>
                </a:solidFill>
              </a:rPr>
              <a:t> Analytics) — независимая американская компания, основанная в 2016 году, управляющая базами данных, информационными системами и коллекциями по интеллектуальной собственности, финансируется на основе подписки к её услугам.</a:t>
            </a:r>
          </a:p>
          <a:p>
            <a:pPr algn="l"/>
            <a:endParaRPr lang="ru-RU" dirty="0">
              <a:solidFill>
                <a:srgbClr val="252D39"/>
              </a:solidFill>
            </a:endParaRPr>
          </a:p>
          <a:p>
            <a:pPr algn="l"/>
            <a:r>
              <a:rPr lang="ru-RU" dirty="0">
                <a:solidFill>
                  <a:srgbClr val="252D39"/>
                </a:solidFill>
              </a:rPr>
              <a:t>Компания ориентирована на проведение научных и академических исследований, патентный анализ и правовое регулирование, фармацевтические и биотехнологические исследования, охрану товарных знаков, защиту брендов и интеллектуальной собственности.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4285" y="1447799"/>
            <a:ext cx="4473328" cy="4484915"/>
          </a:xfrm>
          <a:prstGeom prst="rect">
            <a:avLst/>
          </a:prstGeom>
          <a:solidFill>
            <a:srgbClr val="88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DDD6470-CE1F-89DF-EB90-98D2353BF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" y="2028636"/>
            <a:ext cx="4473328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91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программное обеспечение, веб-страница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724BBC8C-5B49-4EB0-043F-183B7822D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" y="427262"/>
            <a:ext cx="11660155" cy="5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21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8D7464B6-6DEF-27B4-490E-7E1469619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245" y="168276"/>
            <a:ext cx="9350550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62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снимок экрана, Шрифт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3D366DC7-C823-C17A-A5AE-C9A0522C8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64" y="0"/>
            <a:ext cx="5424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80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285" y="-107722"/>
            <a:ext cx="10744200" cy="90237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Scopus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8571" y="1436912"/>
            <a:ext cx="7053175" cy="4495802"/>
          </a:xfrm>
        </p:spPr>
        <p:txBody>
          <a:bodyPr>
            <a:normAutofit/>
          </a:bodyPr>
          <a:lstStyle/>
          <a:p>
            <a:pPr algn="l"/>
            <a:r>
              <a:rPr lang="ru-RU" b="1" dirty="0" err="1">
                <a:solidFill>
                  <a:srgbClr val="252D39"/>
                </a:solidFill>
              </a:rPr>
              <a:t>Scopus</a:t>
            </a:r>
            <a:r>
              <a:rPr lang="ru-RU" b="1" dirty="0">
                <a:solidFill>
                  <a:srgbClr val="252D39"/>
                </a:solidFill>
              </a:rPr>
              <a:t> или «</a:t>
            </a:r>
            <a:r>
              <a:rPr lang="ru-RU" b="1" dirty="0" err="1">
                <a:solidFill>
                  <a:srgbClr val="252D39"/>
                </a:solidFill>
              </a:rPr>
              <a:t>Скопус</a:t>
            </a:r>
            <a:r>
              <a:rPr lang="ru-RU" b="1" dirty="0">
                <a:solidFill>
                  <a:srgbClr val="252D39"/>
                </a:solidFill>
              </a:rPr>
              <a:t>» </a:t>
            </a:r>
            <a:r>
              <a:rPr lang="ru-RU" dirty="0">
                <a:solidFill>
                  <a:srgbClr val="252D39"/>
                </a:solidFill>
              </a:rPr>
              <a:t>— единая библиографическая и реферативная база данных рецензируемой научной литературы, созданная в 2004 году академическим издательством </a:t>
            </a:r>
            <a:r>
              <a:rPr lang="ru-RU" dirty="0" err="1">
                <a:solidFill>
                  <a:srgbClr val="252D39"/>
                </a:solidFill>
              </a:rPr>
              <a:t>Elsevier</a:t>
            </a:r>
            <a:r>
              <a:rPr lang="ru-RU" dirty="0">
                <a:solidFill>
                  <a:srgbClr val="252D39"/>
                </a:solidFill>
              </a:rPr>
              <a:t>. </a:t>
            </a:r>
          </a:p>
          <a:p>
            <a:pPr algn="l"/>
            <a:r>
              <a:rPr lang="ru-RU" dirty="0">
                <a:solidFill>
                  <a:srgbClr val="252D39"/>
                </a:solidFill>
              </a:rPr>
              <a:t>Доступ к </a:t>
            </a:r>
            <a:r>
              <a:rPr lang="ru-RU" dirty="0" err="1">
                <a:solidFill>
                  <a:srgbClr val="252D39"/>
                </a:solidFill>
              </a:rPr>
              <a:t>Scopus</a:t>
            </a:r>
            <a:r>
              <a:rPr lang="ru-RU" dirty="0">
                <a:solidFill>
                  <a:srgbClr val="252D39"/>
                </a:solidFill>
              </a:rPr>
              <a:t> осуществляется по институциональной подписке. </a:t>
            </a:r>
          </a:p>
          <a:p>
            <a:pPr algn="l"/>
            <a:r>
              <a:rPr lang="ru-RU" dirty="0">
                <a:solidFill>
                  <a:srgbClr val="252D39"/>
                </a:solidFill>
              </a:rPr>
              <a:t>На январь 2020 года, в </a:t>
            </a:r>
            <a:r>
              <a:rPr lang="ru-RU" dirty="0" err="1">
                <a:solidFill>
                  <a:srgbClr val="252D39"/>
                </a:solidFill>
              </a:rPr>
              <a:t>Scopus</a:t>
            </a:r>
            <a:r>
              <a:rPr lang="ru-RU" dirty="0">
                <a:solidFill>
                  <a:srgbClr val="252D39"/>
                </a:solidFill>
              </a:rPr>
              <a:t> было проиндексировано около 77,8 млн публикаций из более чем 25 100 изданий, более 9.8 млн. докладов с конференций и 44 млн. патентов.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4285" y="1592132"/>
            <a:ext cx="4136572" cy="3259567"/>
          </a:xfrm>
          <a:prstGeom prst="rect">
            <a:avLst/>
          </a:prstGeom>
          <a:solidFill>
            <a:srgbClr val="88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зарисовка, Штриховая графика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DD121D3-228D-CF0D-E8A1-443737D0B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3" y="2498882"/>
            <a:ext cx="3717730" cy="145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4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3190977F-494E-C524-BC96-65BF36FDA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429629"/>
            <a:ext cx="11460480" cy="500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5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8170" y="109992"/>
            <a:ext cx="10744200" cy="902379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252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профиль ученого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8170" y="1284514"/>
            <a:ext cx="9965095" cy="4245429"/>
          </a:xfrm>
        </p:spPr>
        <p:txBody>
          <a:bodyPr>
            <a:normAutofit/>
          </a:bodyPr>
          <a:lstStyle/>
          <a:p>
            <a:pPr algn="l"/>
            <a:r>
              <a:rPr lang="ru-RU" sz="3200" b="0" i="0" dirty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Nunito Sans" panose="020F0502020204030204" pitchFamily="2" charset="-52"/>
              </a:rPr>
              <a:t>Это </a:t>
            </a:r>
            <a:r>
              <a:rPr lang="ru-RU" sz="3200" b="0" i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Nunito Sans" panose="020F0502020204030204" pitchFamily="2" charset="-52"/>
              </a:rPr>
              <a:t>личный цифровой профиль ученого</a:t>
            </a:r>
            <a:r>
              <a:rPr lang="ru-RU" sz="3200" b="0" i="0" dirty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Nunito Sans" panose="020F0502020204030204" pitchFamily="2" charset="-52"/>
              </a:rPr>
              <a:t>, предоставляющий ряд специальных возможностей, таких как формирование своего профессионального резюме, включающего в себя данные об образовании, области научных интересов, месте работы (с указанием должности), данные о публикационной активности и общепринятые </a:t>
            </a:r>
            <a:r>
              <a:rPr lang="ru-RU" sz="3200" b="0" i="0" dirty="0" err="1">
                <a:solidFill>
                  <a:srgbClr val="2B2B2B"/>
                </a:solidFill>
                <a:effectLst/>
                <a:highlight>
                  <a:srgbClr val="FFFFFF"/>
                </a:highlight>
                <a:latin typeface="Nunito Sans" panose="020F0502020204030204" pitchFamily="2" charset="-52"/>
              </a:rPr>
              <a:t>наукометрические</a:t>
            </a:r>
            <a:r>
              <a:rPr lang="ru-RU" sz="3200" b="0" i="0" dirty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Nunito Sans" panose="020F0502020204030204" pitchFamily="2" charset="-52"/>
              </a:rPr>
              <a:t> показатели.</a:t>
            </a:r>
          </a:p>
          <a:p>
            <a:pPr algn="l"/>
            <a:endParaRPr lang="ru-RU" dirty="0">
              <a:solidFill>
                <a:srgbClr val="2B2B2B"/>
              </a:solidFill>
              <a:highlight>
                <a:srgbClr val="FFFFFF"/>
              </a:highlight>
              <a:latin typeface="Nunito Sans" panose="020F0502020204030204" pitchFamily="2" charset="-52"/>
            </a:endParaRPr>
          </a:p>
          <a:p>
            <a:pPr algn="l"/>
            <a:endParaRPr lang="ru-RU" dirty="0">
              <a:solidFill>
                <a:srgbClr val="252D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59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снимок экрана, Шриф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73277FE2-72B7-A61A-E28D-7BA4FFA9A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51" y="268942"/>
            <a:ext cx="11413849" cy="56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66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снимок экрана, число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2D739C70-E842-4FC7-5D61-E01B74D79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1" y="399787"/>
            <a:ext cx="11349840" cy="58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25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285" y="-107722"/>
            <a:ext cx="10744200" cy="90237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Google Scholar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8571" y="1436912"/>
            <a:ext cx="7380515" cy="4877827"/>
          </a:xfrm>
        </p:spPr>
        <p:txBody>
          <a:bodyPr>
            <a:normAutofit/>
          </a:bodyPr>
          <a:lstStyle/>
          <a:p>
            <a:pPr algn="l"/>
            <a:r>
              <a:rPr lang="ru-RU" b="1" i="0" dirty="0">
                <a:effectLst/>
                <a:latin typeface="Open Sans" panose="020B0606030504020204" pitchFamily="34" charset="0"/>
              </a:rPr>
              <a:t>Google </a:t>
            </a:r>
            <a:r>
              <a:rPr lang="ru-RU" b="1" i="0" dirty="0" err="1">
                <a:effectLst/>
                <a:latin typeface="Open Sans" panose="020B0606030504020204" pitchFamily="34" charset="0"/>
              </a:rPr>
              <a:t>Scholar</a:t>
            </a:r>
            <a:r>
              <a:rPr lang="ru-RU" b="1" i="0" dirty="0">
                <a:effectLst/>
                <a:latin typeface="Open Sans" panose="020B0606030504020204" pitchFamily="34" charset="0"/>
              </a:rPr>
              <a:t> </a:t>
            </a:r>
            <a:r>
              <a:rPr lang="ru-RU" dirty="0">
                <a:solidFill>
                  <a:srgbClr val="252D39"/>
                </a:solidFill>
              </a:rPr>
              <a:t>—</a:t>
            </a:r>
            <a:r>
              <a:rPr lang="ru-RU" b="0" i="0" dirty="0">
                <a:effectLst/>
                <a:latin typeface="Open Sans" panose="020B0606030504020204" pitchFamily="34" charset="0"/>
              </a:rPr>
              <a:t> это популярная поисковая система по научным публикациям дает возможность знакомиться с текстом статей, книг, диссертаций и отчетов, и отслеживать цитируемость работ. </a:t>
            </a:r>
            <a:endParaRPr lang="en-US" b="0" i="0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ru-RU" b="0" i="0" dirty="0">
                <a:effectLst/>
                <a:latin typeface="Open Sans" panose="020B0606030504020204" pitchFamily="34" charset="0"/>
              </a:rPr>
              <a:t>По своим функциям </a:t>
            </a:r>
            <a:r>
              <a:rPr lang="ru-RU" b="1" i="0" dirty="0">
                <a:effectLst/>
                <a:latin typeface="Open Sans" panose="020B0606030504020204" pitchFamily="34" charset="0"/>
              </a:rPr>
              <a:t>Гугл Академия</a:t>
            </a:r>
            <a:r>
              <a:rPr lang="ru-RU" b="0" i="0" dirty="0">
                <a:effectLst/>
                <a:latin typeface="Open Sans" panose="020B0606030504020204" pitchFamily="34" charset="0"/>
              </a:rPr>
              <a:t> схожа с ресурсами Web </a:t>
            </a:r>
            <a:r>
              <a:rPr lang="ru-RU" b="0" i="0" dirty="0" err="1">
                <a:effectLst/>
                <a:latin typeface="Open Sans" panose="020B0606030504020204" pitchFamily="34" charset="0"/>
              </a:rPr>
              <a:t>of</a:t>
            </a:r>
            <a:r>
              <a:rPr lang="ru-RU" b="0" i="0" dirty="0">
                <a:effectLst/>
                <a:latin typeface="Open Sans" panose="020B0606030504020204" pitchFamily="34" charset="0"/>
              </a:rPr>
              <a:t> Science или </a:t>
            </a:r>
            <a:r>
              <a:rPr lang="ru-RU" b="0" i="0" dirty="0" err="1">
                <a:effectLst/>
                <a:latin typeface="Open Sans" panose="020B0606030504020204" pitchFamily="34" charset="0"/>
              </a:rPr>
              <a:t>Scopus</a:t>
            </a:r>
            <a:r>
              <a:rPr lang="ru-RU" b="0" i="0" dirty="0">
                <a:effectLst/>
                <a:latin typeface="Open Sans" panose="020B0606030504020204" pitchFamily="34" charset="0"/>
              </a:rPr>
              <a:t>, однако имеет преимущества перед ними. Базы данных Google </a:t>
            </a:r>
            <a:r>
              <a:rPr lang="ru-RU" b="0" i="0" dirty="0" err="1">
                <a:effectLst/>
                <a:latin typeface="Open Sans" panose="020B0606030504020204" pitchFamily="34" charset="0"/>
              </a:rPr>
              <a:t>Scholar</a:t>
            </a:r>
            <a:r>
              <a:rPr lang="ru-RU" b="0" i="0" dirty="0">
                <a:effectLst/>
                <a:latin typeface="Open Sans" panose="020B0606030504020204" pitchFamily="34" charset="0"/>
              </a:rPr>
              <a:t> пополняются не только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>
                <a:effectLst/>
                <a:latin typeface="Open Sans" panose="020B0606030504020204" pitchFamily="34" charset="0"/>
              </a:rPr>
              <a:t>публикациями в научных журналах и издательствах, но и всеми документами, размещенными в сети Интернет и относящимися к научным публикациям.</a:t>
            </a:r>
            <a:endParaRPr lang="en-US" b="0" i="0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4285" y="1447799"/>
            <a:ext cx="4136572" cy="4484915"/>
          </a:xfrm>
          <a:prstGeom prst="rect">
            <a:avLst/>
          </a:prstGeom>
          <a:solidFill>
            <a:srgbClr val="88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Шрифт, Графика, логотип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8C0EC903-A4D7-53E9-48FD-D756731B6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3" y="1774294"/>
            <a:ext cx="3499479" cy="122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59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снимок экрана, веб-страница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D72940BE-41B9-DBA6-F749-52804AC26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409657"/>
            <a:ext cx="11654118" cy="50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95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E034006-195D-44D6-772C-DCECE5D4B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1" y="956706"/>
            <a:ext cx="11600329" cy="511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1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285" y="-107722"/>
            <a:ext cx="10744200" cy="90237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ResearchGate – </a:t>
            </a:r>
            <a:r>
              <a:rPr lang="ru-RU" sz="3600" b="1" dirty="0">
                <a:solidFill>
                  <a:schemeClr val="bg1"/>
                </a:solidFill>
              </a:rPr>
              <a:t>социальная сеть для ученых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8571" y="1447799"/>
            <a:ext cx="7380515" cy="4953001"/>
          </a:xfrm>
        </p:spPr>
        <p:txBody>
          <a:bodyPr>
            <a:normAutofit fontScale="92500"/>
          </a:bodyPr>
          <a:lstStyle/>
          <a:p>
            <a:pPr algn="l"/>
            <a:r>
              <a:rPr lang="ru-RU" b="1" dirty="0" err="1">
                <a:solidFill>
                  <a:srgbClr val="252D39"/>
                </a:solidFill>
              </a:rPr>
              <a:t>ResearchGate</a:t>
            </a:r>
            <a:r>
              <a:rPr lang="ru-RU" dirty="0">
                <a:solidFill>
                  <a:srgbClr val="252D39"/>
                </a:solidFill>
              </a:rPr>
              <a:t> (в переводе — «Исследовательский портал») — научно-информационная социальная сеть</a:t>
            </a:r>
            <a:r>
              <a:rPr lang="en-US" dirty="0">
                <a:solidFill>
                  <a:srgbClr val="252D39"/>
                </a:solidFill>
              </a:rPr>
              <a:t> </a:t>
            </a:r>
            <a:r>
              <a:rPr lang="ru-RU" dirty="0">
                <a:solidFill>
                  <a:srgbClr val="252D39"/>
                </a:solidFill>
              </a:rPr>
              <a:t>и средство сотрудничества учёных всех научных дисциплин. </a:t>
            </a:r>
            <a:endParaRPr lang="en-US" dirty="0">
              <a:solidFill>
                <a:srgbClr val="252D39"/>
              </a:solidFill>
            </a:endParaRPr>
          </a:p>
          <a:p>
            <a:pPr algn="l"/>
            <a:r>
              <a:rPr lang="ru-RU" dirty="0">
                <a:solidFill>
                  <a:srgbClr val="252D39"/>
                </a:solidFill>
              </a:rPr>
              <a:t>Она предоставляет такие сетевые приложения, как семантический поиск (поиск по аннотации), совместное использование файлов, обмен базой публикаций, форумы, методологические дискуссии и так далее. </a:t>
            </a:r>
            <a:endParaRPr lang="en-US" dirty="0">
              <a:solidFill>
                <a:srgbClr val="252D39"/>
              </a:solidFill>
            </a:endParaRPr>
          </a:p>
          <a:p>
            <a:pPr algn="l"/>
            <a:r>
              <a:rPr lang="ru-RU" dirty="0">
                <a:solidFill>
                  <a:srgbClr val="252D39"/>
                </a:solidFill>
              </a:rPr>
              <a:t>Участники могут создавать свой персональный блог внутри сети. Пользователи </a:t>
            </a:r>
            <a:r>
              <a:rPr lang="ru-RU" dirty="0" err="1">
                <a:solidFill>
                  <a:srgbClr val="252D39"/>
                </a:solidFill>
              </a:rPr>
              <a:t>ResearchGate</a:t>
            </a:r>
            <a:r>
              <a:rPr lang="ru-RU" dirty="0">
                <a:solidFill>
                  <a:srgbClr val="252D39"/>
                </a:solidFill>
              </a:rPr>
              <a:t> из самых разных стран</a:t>
            </a:r>
            <a:r>
              <a:rPr lang="en-US" dirty="0">
                <a:solidFill>
                  <a:srgbClr val="252D39"/>
                </a:solidFill>
              </a:rPr>
              <a:t>.</a:t>
            </a:r>
            <a:endParaRPr lang="ru-RU" dirty="0">
              <a:solidFill>
                <a:srgbClr val="252D39"/>
              </a:solidFill>
            </a:endParaRPr>
          </a:p>
          <a:p>
            <a:pPr algn="l"/>
            <a:r>
              <a:rPr lang="ru-RU" dirty="0">
                <a:solidFill>
                  <a:srgbClr val="252D39"/>
                </a:solidFill>
              </a:rPr>
              <a:t>Сайт также содержит доску объявлений со списком международных вакансий для учёных. Список может быть отсортирован по ключевым словам, должности, областям и странам.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4285" y="1447799"/>
            <a:ext cx="4136572" cy="4484915"/>
          </a:xfrm>
          <a:prstGeom prst="rect">
            <a:avLst/>
          </a:prstGeom>
          <a:solidFill>
            <a:srgbClr val="88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текст, снимок экрана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9FAC4B6A-CD45-3361-E8FC-6BF979546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4" y="1365178"/>
            <a:ext cx="4352685" cy="338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58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веб-страница, Веб-сай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7E54F1CE-1C15-FF2E-F8BE-55FBE1E3A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5" y="1079653"/>
            <a:ext cx="11664875" cy="43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03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снимок экрана, программное обеспечение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3E063915-A1FA-BBFB-3BD7-5C4C4B17D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5" y="0"/>
            <a:ext cx="11582815" cy="616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83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1436908A-7088-8B1E-1731-422DB104C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69" y="0"/>
            <a:ext cx="10069788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03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веб-страница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05FAA569-49A3-9EF4-35FF-EC820EA93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06" y="314165"/>
            <a:ext cx="5159187" cy="5745978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FFE9260-3680-8C26-DD3E-C83C40024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95" y="314165"/>
            <a:ext cx="5189670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8170" y="109992"/>
            <a:ext cx="10744200" cy="902379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252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научного профиля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8170" y="1012371"/>
            <a:ext cx="9775371" cy="5735637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AutoNum type="arabicPeriod"/>
            </a:pPr>
            <a:r>
              <a:rPr lang="ru-RU" dirty="0"/>
              <a:t>Систематизация своей публикационной активности. </a:t>
            </a:r>
          </a:p>
          <a:p>
            <a:pPr marL="457200" indent="-457200" algn="l">
              <a:buAutoNum type="arabicPeriod"/>
            </a:pPr>
            <a:r>
              <a:rPr lang="ru-RU" dirty="0"/>
              <a:t>Удобная работа со списком публикаций. Возможность указывать статьи, автором которых вы являетесь, редактировать (уточнять) их описание, добавлять и удалять работы. </a:t>
            </a:r>
          </a:p>
          <a:p>
            <a:pPr marL="457200" indent="-457200" algn="l">
              <a:buAutoNum type="arabicPeriod"/>
            </a:pPr>
            <a:r>
              <a:rPr lang="ru-RU" dirty="0"/>
              <a:t>Возможность увидеть свои самые интересные (самые цитируемые) работы и информацию о тех авторах, которые ими заинтересовались.</a:t>
            </a:r>
          </a:p>
          <a:p>
            <a:pPr marL="457200" indent="-457200" algn="l">
              <a:buAutoNum type="arabicPeriod"/>
            </a:pPr>
            <a:r>
              <a:rPr lang="ru-RU" dirty="0"/>
              <a:t>Получение актуальной информации о </a:t>
            </a:r>
            <a:r>
              <a:rPr lang="ru-RU" dirty="0" err="1"/>
              <a:t>наукометрических</a:t>
            </a:r>
            <a:r>
              <a:rPr lang="ru-RU" dirty="0"/>
              <a:t> параметрах, таких как статистика цитирования, индекс Хирша и т.д. </a:t>
            </a:r>
          </a:p>
          <a:p>
            <a:pPr marL="457200" indent="-457200" algn="l">
              <a:buAutoNum type="arabicPeriod"/>
            </a:pPr>
            <a:r>
              <a:rPr lang="ru-RU" dirty="0"/>
              <a:t>Автоматическое уведомление при появлении новых ссылок на свои публикации (при этом сама публикация может находиться в закрытой базе данных). </a:t>
            </a:r>
          </a:p>
          <a:p>
            <a:pPr marL="457200" indent="-457200" algn="l">
              <a:buAutoNum type="arabicPeriod"/>
            </a:pPr>
            <a:r>
              <a:rPr lang="ru-RU" dirty="0"/>
              <a:t>Автоматическое уведомление при появлении новых публикаций.</a:t>
            </a:r>
          </a:p>
          <a:p>
            <a:pPr marL="457200" indent="-457200" algn="l">
              <a:buAutoNum type="arabicPeriod"/>
            </a:pPr>
            <a:r>
              <a:rPr lang="ru-RU" dirty="0"/>
              <a:t>Экспорт списка публикаций в удобных форматах. </a:t>
            </a:r>
          </a:p>
          <a:p>
            <a:pPr marL="457200" indent="-457200" algn="l">
              <a:buAutoNum type="arabicPeriod"/>
            </a:pPr>
            <a:r>
              <a:rPr lang="ru-RU" dirty="0"/>
              <a:t>Возможность просматривать профили своих соавторов или интересующих авторов, их публикации, в том числе новые.</a:t>
            </a:r>
          </a:p>
          <a:p>
            <a:pPr marL="457200" indent="-457200" algn="l">
              <a:buAutoNum type="arabicPeriod"/>
            </a:pPr>
            <a:r>
              <a:rPr lang="ru-RU" dirty="0"/>
              <a:t>Поиск интересующих публикаций по областям науки и ключевым словам.</a:t>
            </a:r>
          </a:p>
          <a:p>
            <a:pPr algn="l"/>
            <a:endParaRPr lang="ru-RU" dirty="0">
              <a:solidFill>
                <a:srgbClr val="2B2B2B"/>
              </a:solidFill>
              <a:highlight>
                <a:srgbClr val="FFFFFF"/>
              </a:highlight>
              <a:latin typeface="Nunito Sans" panose="020F0502020204030204" pitchFamily="2" charset="-52"/>
            </a:endParaRPr>
          </a:p>
          <a:p>
            <a:pPr algn="l"/>
            <a:endParaRPr lang="ru-RU" dirty="0">
              <a:solidFill>
                <a:srgbClr val="252D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98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285" y="-107722"/>
            <a:ext cx="10744200" cy="90237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ORCID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1247" y="1436912"/>
            <a:ext cx="7007839" cy="5168283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/>
              <a:t>ORCID</a:t>
            </a:r>
            <a:r>
              <a:rPr lang="ru-RU" dirty="0"/>
              <a:t> – одна из широко используемых международных систем персональной идентификации авторов научных публикаций. Это уникальный код из 16 цифр, присваиваемый автору для однозначной идентификации его произведений и результатов исследований. </a:t>
            </a:r>
            <a:endParaRPr lang="en-US" dirty="0"/>
          </a:p>
          <a:p>
            <a:pPr algn="l"/>
            <a:r>
              <a:rPr lang="ru-RU" dirty="0"/>
              <a:t>ORCID используется для идентификации авторов в международных базах данных научных публикаций. Среди них: </a:t>
            </a:r>
            <a:r>
              <a:rPr lang="ru-RU" dirty="0" err="1"/>
              <a:t>Scopus</a:t>
            </a:r>
            <a:r>
              <a:rPr lang="ru-RU" dirty="0"/>
              <a:t>, Web </a:t>
            </a:r>
            <a:r>
              <a:rPr lang="ru-RU" dirty="0" err="1"/>
              <a:t>of</a:t>
            </a:r>
            <a:r>
              <a:rPr lang="ru-RU" dirty="0"/>
              <a:t> Science, РИНЦ (elibrary.ru), </a:t>
            </a:r>
            <a:r>
              <a:rPr lang="ru-RU" dirty="0" err="1"/>
              <a:t>CrossRef</a:t>
            </a:r>
            <a:r>
              <a:rPr lang="ru-RU" dirty="0"/>
              <a:t> (международный реестр DOI). </a:t>
            </a:r>
            <a:endParaRPr lang="en-US" dirty="0"/>
          </a:p>
          <a:p>
            <a:pPr algn="l"/>
            <a:r>
              <a:rPr lang="ru-RU" dirty="0"/>
              <a:t>Учетная запись ORCID предоставляет возможность разместить информацию об имени ученого, месте работы и области научных исследований. Также учетная запись поддерживает автоматические ссылки между всеми профилями автора в разных базах данных. </a:t>
            </a:r>
            <a:endParaRPr lang="en-US" dirty="0"/>
          </a:p>
          <a:p>
            <a:pPr algn="l"/>
            <a:r>
              <a:rPr lang="ru-RU" dirty="0"/>
              <a:t>Добавляя публикации в профиль ORCID, ученый четко связывает их со своим именем, что позволяет избежать множественности профилей одного автора и многочисленных ошибок вследствие одинаковых или схожих имен, а также разных вариантов их транслитерации.</a:t>
            </a:r>
            <a:endParaRPr lang="ru-RU" dirty="0">
              <a:solidFill>
                <a:srgbClr val="252D3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4285" y="1447799"/>
            <a:ext cx="4595258" cy="4484915"/>
          </a:xfrm>
          <a:prstGeom prst="rect">
            <a:avLst/>
          </a:prstGeom>
          <a:solidFill>
            <a:srgbClr val="88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8A300B62-062C-6DF9-E3D3-B48964922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" y="1725877"/>
            <a:ext cx="4595258" cy="12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48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снимок экрана, программное обеспечение, веб-страница&#10;&#10;Автоматически созданное описание">
            <a:extLst>
              <a:ext uri="{FF2B5EF4-FFF2-40B4-BE49-F238E27FC236}">
                <a16:creationId xmlns:a16="http://schemas.microsoft.com/office/drawing/2014/main" id="{0A4D464A-2283-4B2E-E899-1169F9221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4" y="380736"/>
            <a:ext cx="11621845" cy="604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94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8171" y="247426"/>
            <a:ext cx="2486554" cy="6303981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252D39"/>
                </a:solidFill>
              </a:rPr>
              <a:t>Для чего еще пригодятся научные профили (пример)</a:t>
            </a:r>
            <a:endParaRPr lang="ru-RU" sz="3200" dirty="0">
              <a:solidFill>
                <a:srgbClr val="252D39"/>
              </a:solidFill>
            </a:endParaRPr>
          </a:p>
        </p:txBody>
      </p:sp>
      <p:pic>
        <p:nvPicPr>
          <p:cNvPr id="11" name="Рисунок 10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061B475-32A8-4388-85FC-EF0B84643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64" y="0"/>
            <a:ext cx="5834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53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741" y="295049"/>
            <a:ext cx="10744200" cy="902379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solidFill>
                  <a:srgbClr val="252D39"/>
                </a:solidFill>
              </a:rPr>
              <a:t>Ссылки для доступа к системам научного цитирования: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740" y="2045234"/>
            <a:ext cx="10201471" cy="4118898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eLIBRARY.ru — </a:t>
            </a:r>
            <a:r>
              <a:rPr lang="en-US" sz="3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https://elibrary.ru</a:t>
            </a:r>
            <a:endParaRPr lang="en-US" sz="3600" dirty="0">
              <a:solidFill>
                <a:schemeClr val="bg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Scopus — </a:t>
            </a:r>
            <a:r>
              <a:rPr lang="en-US" sz="3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https://www.scopus.com</a:t>
            </a:r>
            <a:endParaRPr lang="ru-RU" sz="3600" dirty="0">
              <a:solidFill>
                <a:schemeClr val="bg1"/>
              </a:solidFill>
            </a:endParaRPr>
          </a:p>
          <a:p>
            <a:pPr algn="l"/>
            <a:r>
              <a:rPr lang="en-US" sz="3600" dirty="0">
                <a:solidFill>
                  <a:schemeClr val="bg1"/>
                </a:solidFill>
              </a:rPr>
              <a:t>3. Web of Science — </a:t>
            </a:r>
            <a:r>
              <a:rPr lang="en-US" sz="3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https://www.webofscience.com</a:t>
            </a:r>
            <a:endParaRPr lang="en-US" sz="3600" dirty="0">
              <a:solidFill>
                <a:schemeClr val="bg1"/>
              </a:solidFill>
            </a:endParaRPr>
          </a:p>
          <a:p>
            <a:pPr algn="l"/>
            <a:r>
              <a:rPr lang="en-US" sz="3600" dirty="0">
                <a:solidFill>
                  <a:schemeClr val="bg1"/>
                </a:solidFill>
              </a:rPr>
              <a:t>4. Google Scholar — </a:t>
            </a:r>
            <a:r>
              <a:rPr lang="en-US" sz="36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https://scholar.google.com</a:t>
            </a:r>
            <a:endParaRPr lang="en-US" sz="3600" dirty="0">
              <a:solidFill>
                <a:schemeClr val="bg1"/>
              </a:solidFill>
            </a:endParaRPr>
          </a:p>
          <a:p>
            <a:pPr algn="l"/>
            <a:r>
              <a:rPr lang="en-US" sz="3600" dirty="0">
                <a:solidFill>
                  <a:schemeClr val="bg1"/>
                </a:solidFill>
              </a:rPr>
              <a:t>5. Research Gate — </a:t>
            </a:r>
            <a:r>
              <a:rPr lang="en-US" sz="36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</a:t>
            </a:r>
            <a:endParaRPr lang="en-US" sz="3600" dirty="0">
              <a:solidFill>
                <a:schemeClr val="bg1"/>
              </a:solidFill>
            </a:endParaRPr>
          </a:p>
          <a:p>
            <a:pPr algn="l"/>
            <a:r>
              <a:rPr lang="en-US" sz="3600" dirty="0">
                <a:solidFill>
                  <a:schemeClr val="bg1"/>
                </a:solidFill>
              </a:rPr>
              <a:t>6. ORCID — </a:t>
            </a:r>
            <a:r>
              <a:rPr lang="en-US" sz="36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https://orcid.org</a:t>
            </a:r>
            <a:endParaRPr lang="en-US" sz="3600" dirty="0">
              <a:solidFill>
                <a:schemeClr val="bg1"/>
              </a:solidFill>
            </a:endParaRPr>
          </a:p>
          <a:p>
            <a:pPr algn="l"/>
            <a:endParaRPr lang="en-US" sz="3600" dirty="0">
              <a:solidFill>
                <a:schemeClr val="bg1"/>
              </a:solidFill>
            </a:endParaRP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94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285" y="-107722"/>
            <a:ext cx="10744200" cy="902379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</a:rPr>
              <a:t>Ульяновский государственный университет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8871" y="1891060"/>
            <a:ext cx="6184241" cy="4245429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Цыганова Юлия Владимировна</a:t>
            </a:r>
            <a:br>
              <a:rPr kumimoji="0"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д.ф.-м.н., профессор кафедры информационных технологий </a:t>
            </a:r>
            <a:r>
              <a:rPr lang="ru-RU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УлГУ</a:t>
            </a:r>
            <a:r>
              <a:rPr lang="ru-RU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руководитель программы аспирантуры по специальности</a:t>
            </a:r>
            <a:br>
              <a:rPr lang="ru-RU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1.2.2 Математическое моделирование, численные методы и комплексы программ (физико-математические науки)</a:t>
            </a:r>
            <a:br>
              <a:rPr lang="ru-RU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jvt.ulsu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@gmail.com</a:t>
            </a: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dirty="0">
              <a:solidFill>
                <a:srgbClr val="252D3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009" y="1583870"/>
            <a:ext cx="5300574" cy="4484915"/>
          </a:xfrm>
          <a:prstGeom prst="rect">
            <a:avLst/>
          </a:prstGeom>
          <a:solidFill>
            <a:srgbClr val="88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solidFill>
                <a:srgbClr val="252D39"/>
              </a:solidFill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-180641" y="5279571"/>
            <a:ext cx="1578429" cy="1578429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5075368" y="789215"/>
            <a:ext cx="1578429" cy="1578429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9601F-5769-46DA-7380-DFE68B6D809D}"/>
              </a:ext>
            </a:extLst>
          </p:cNvPr>
          <p:cNvSpPr txBox="1"/>
          <p:nvPr/>
        </p:nvSpPr>
        <p:spPr>
          <a:xfrm>
            <a:off x="935915" y="3429000"/>
            <a:ext cx="473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914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8170" y="109992"/>
            <a:ext cx="10744200" cy="902379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252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профиль позволяет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8170" y="1012371"/>
            <a:ext cx="9775371" cy="5735637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endParaRPr lang="ru-RU" dirty="0"/>
          </a:p>
          <a:p>
            <a:pPr marL="457200" indent="-457200" algn="l">
              <a:buAutoNum type="arabicPeriod"/>
            </a:pPr>
            <a:r>
              <a:rPr lang="ru-RU" dirty="0"/>
              <a:t>Заявить о себе как об ученом в определенной области исследований.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ru-RU" dirty="0"/>
              <a:t> Узнать, кто еще работает в вашей области исследований и какие имеются последние достижения в данной области.</a:t>
            </a:r>
          </a:p>
          <a:p>
            <a:pPr marL="457200" indent="-457200" algn="l">
              <a:buAutoNum type="arabicPeriod"/>
            </a:pPr>
            <a:r>
              <a:rPr lang="ru-RU" dirty="0"/>
              <a:t>Подготовить обзор современного состояния и полученных результатов при подготовке диссертации. </a:t>
            </a:r>
          </a:p>
          <a:p>
            <a:pPr marL="457200" indent="-457200" algn="l">
              <a:buAutoNum type="arabicPeriod"/>
            </a:pPr>
            <a:r>
              <a:rPr lang="ru-RU" dirty="0"/>
              <a:t>Подобрать возможных оппонентов для вашей диссертационной работы.</a:t>
            </a:r>
          </a:p>
          <a:p>
            <a:pPr marL="457200" indent="-457200" algn="l">
              <a:buAutoNum type="arabicPeriod"/>
            </a:pPr>
            <a:r>
              <a:rPr lang="ru-RU" dirty="0"/>
              <a:t>Узнать, в каких журналах публикуются авторитетные авторы, работающие в вашей области исследований, и на каких конференциях они выступают.</a:t>
            </a:r>
          </a:p>
          <a:p>
            <a:pPr marL="457200" indent="-457200" algn="l">
              <a:buAutoNum type="arabicPeriod"/>
            </a:pPr>
            <a:r>
              <a:rPr lang="ru-RU" dirty="0"/>
              <a:t>Получить полный текст интересующей вас публикации.</a:t>
            </a:r>
          </a:p>
          <a:p>
            <a:pPr marL="457200" indent="-457200" algn="l">
              <a:buAutoNum type="arabicPeriod"/>
            </a:pPr>
            <a:r>
              <a:rPr lang="ru-RU" dirty="0"/>
              <a:t>Найти потенциальных коллег для научного сотрудничества.</a:t>
            </a:r>
          </a:p>
          <a:p>
            <a:pPr algn="l"/>
            <a:endParaRPr lang="ru-RU" dirty="0">
              <a:solidFill>
                <a:srgbClr val="2B2B2B"/>
              </a:solidFill>
              <a:highlight>
                <a:srgbClr val="FFFFFF"/>
              </a:highlight>
              <a:latin typeface="Nunito Sans" panose="020F0502020204030204" pitchFamily="2" charset="-52"/>
            </a:endParaRPr>
          </a:p>
          <a:p>
            <a:pPr algn="l"/>
            <a:endParaRPr lang="ru-RU" dirty="0">
              <a:solidFill>
                <a:srgbClr val="252D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11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8170" y="109992"/>
            <a:ext cx="10744200" cy="902379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solidFill>
                  <a:srgbClr val="252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популярные доступные системы научного цитирования для формирования профиля ученого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8170" y="1625557"/>
            <a:ext cx="9775371" cy="4603121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3200" b="1" dirty="0"/>
              <a:t>eLIBRARY.ru </a:t>
            </a:r>
            <a:r>
              <a:rPr lang="en-US" sz="3200" dirty="0"/>
              <a:t>–</a:t>
            </a:r>
            <a:r>
              <a:rPr lang="en-US" sz="3200" b="1" dirty="0"/>
              <a:t> </a:t>
            </a:r>
            <a:r>
              <a:rPr lang="ru-RU" sz="3200" dirty="0"/>
              <a:t>научная электронная библиотека</a:t>
            </a:r>
            <a:r>
              <a:rPr lang="ru-RU" sz="3200" b="1" dirty="0"/>
              <a:t> </a:t>
            </a:r>
            <a:r>
              <a:rPr lang="en-US" sz="3200" dirty="0"/>
              <a:t>(</a:t>
            </a:r>
            <a:r>
              <a:rPr lang="ru-RU" sz="3200" dirty="0"/>
              <a:t>система доступна</a:t>
            </a:r>
            <a:r>
              <a:rPr lang="en-US" sz="3200" dirty="0"/>
              <a:t>)</a:t>
            </a:r>
          </a:p>
          <a:p>
            <a:pPr marL="457200" indent="-457200" algn="l">
              <a:buAutoNum type="arabicPeriod"/>
            </a:pPr>
            <a:r>
              <a:rPr lang="ru-RU" sz="3200" b="1" dirty="0"/>
              <a:t> </a:t>
            </a:r>
            <a:r>
              <a:rPr lang="en-US" sz="3200" b="1" dirty="0"/>
              <a:t>Scopus </a:t>
            </a:r>
            <a:r>
              <a:rPr lang="en-US" sz="3200" dirty="0"/>
              <a:t>(</a:t>
            </a:r>
            <a:r>
              <a:rPr lang="ru-RU" sz="3200" dirty="0"/>
              <a:t>система доступна, но функционал профиля ограничен</a:t>
            </a:r>
            <a:r>
              <a:rPr lang="en-US" sz="3200" dirty="0"/>
              <a:t>)</a:t>
            </a:r>
            <a:endParaRPr lang="ru-RU" sz="3200" dirty="0"/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sz="3200" b="1" dirty="0"/>
              <a:t>Web of Science </a:t>
            </a:r>
            <a:r>
              <a:rPr lang="en-US" sz="3200" dirty="0"/>
              <a:t>(</a:t>
            </a:r>
            <a:r>
              <a:rPr lang="ru-RU" sz="3200" dirty="0"/>
              <a:t>система доступна, но функционал профиля ограничен</a:t>
            </a:r>
            <a:r>
              <a:rPr lang="en-US" sz="3200" dirty="0"/>
              <a:t>)</a:t>
            </a:r>
            <a:endParaRPr lang="ru-RU" sz="3200" dirty="0"/>
          </a:p>
          <a:p>
            <a:pPr marL="457200" indent="-457200" algn="l">
              <a:buAutoNum type="arabicPeriod"/>
            </a:pPr>
            <a:r>
              <a:rPr lang="en-US" sz="3200" b="1" dirty="0"/>
              <a:t>Google Scholar </a:t>
            </a:r>
            <a:r>
              <a:rPr lang="en-US" sz="3200" dirty="0"/>
              <a:t>(</a:t>
            </a:r>
            <a:r>
              <a:rPr lang="ru-RU" sz="3200" dirty="0"/>
              <a:t>система доступна</a:t>
            </a:r>
            <a:r>
              <a:rPr lang="en-US" sz="3200" dirty="0"/>
              <a:t>)</a:t>
            </a:r>
            <a:endParaRPr lang="ru-RU" sz="3200" dirty="0"/>
          </a:p>
          <a:p>
            <a:pPr marL="457200" indent="-457200" algn="l">
              <a:buAutoNum type="arabicPeriod"/>
            </a:pPr>
            <a:r>
              <a:rPr lang="en-US" sz="3200" b="1" dirty="0"/>
              <a:t>ResearchGate </a:t>
            </a:r>
            <a:r>
              <a:rPr lang="en-US" sz="3200" dirty="0"/>
              <a:t>–</a:t>
            </a:r>
            <a:r>
              <a:rPr lang="en-US" sz="3200" b="1" dirty="0"/>
              <a:t> </a:t>
            </a:r>
            <a:r>
              <a:rPr lang="ru-RU" sz="3200" dirty="0"/>
              <a:t>специализированная социальная сеть для ученых </a:t>
            </a:r>
            <a:r>
              <a:rPr lang="en-US" sz="3200" dirty="0"/>
              <a:t>(</a:t>
            </a:r>
            <a:r>
              <a:rPr lang="ru-RU" sz="3200" dirty="0"/>
              <a:t>система доступна</a:t>
            </a:r>
            <a:r>
              <a:rPr lang="en-US" sz="3200" dirty="0"/>
              <a:t>)</a:t>
            </a:r>
            <a:endParaRPr lang="ru-RU" sz="3200" dirty="0"/>
          </a:p>
          <a:p>
            <a:pPr algn="l"/>
            <a:endParaRPr lang="ru-RU" dirty="0"/>
          </a:p>
          <a:p>
            <a:pPr algn="l"/>
            <a:endParaRPr lang="ru-RU" dirty="0">
              <a:solidFill>
                <a:srgbClr val="252D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1780108A-1D90-2DC8-A176-6A9EF402A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3164" y="1970333"/>
            <a:ext cx="9438886" cy="4038601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252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ПЕРСОНАЛЬНЫЙ ПРОФИЛЬ АВТОРА</a:t>
            </a:r>
          </a:p>
          <a:p>
            <a:pPr algn="l"/>
            <a:endParaRPr lang="ru-RU" dirty="0">
              <a:solidFill>
                <a:srgbClr val="252D39"/>
              </a:solidFill>
            </a:endParaRPr>
          </a:p>
          <a:p>
            <a:pPr algn="l"/>
            <a:r>
              <a:rPr lang="ru-RU" dirty="0">
                <a:solidFill>
                  <a:srgbClr val="252D39"/>
                </a:solidFill>
              </a:rPr>
              <a:t>Персональный профиль автора – это раздел, где собраны инструменты и сервисы, предназначенные для вас, как автора научных публикаций. </a:t>
            </a:r>
          </a:p>
          <a:p>
            <a:pPr algn="l"/>
            <a:r>
              <a:rPr lang="ru-RU" dirty="0">
                <a:solidFill>
                  <a:srgbClr val="252D39"/>
                </a:solidFill>
              </a:rPr>
              <a:t>Вы можете самостоятельно корректировать список своих публикаций и цитирований в РИНЦ, получать актуальную информацию о цитировании публикаций не только в РИНЦ, но и в Web </a:t>
            </a:r>
            <a:r>
              <a:rPr lang="ru-RU" dirty="0" err="1">
                <a:solidFill>
                  <a:srgbClr val="252D39"/>
                </a:solidFill>
              </a:rPr>
              <a:t>of</a:t>
            </a:r>
            <a:r>
              <a:rPr lang="ru-RU" dirty="0">
                <a:solidFill>
                  <a:srgbClr val="252D39"/>
                </a:solidFill>
              </a:rPr>
              <a:t> Science и </a:t>
            </a:r>
            <a:r>
              <a:rPr lang="ru-RU" dirty="0" err="1">
                <a:solidFill>
                  <a:srgbClr val="252D39"/>
                </a:solidFill>
              </a:rPr>
              <a:t>Scopus</a:t>
            </a:r>
            <a:r>
              <a:rPr lang="ru-RU" dirty="0">
                <a:solidFill>
                  <a:srgbClr val="252D39"/>
                </a:solidFill>
              </a:rPr>
              <a:t>, готовить и отправлять рукописи в научные журналы через систему "Электронная редакция" и т.д. </a:t>
            </a:r>
          </a:p>
          <a:p>
            <a:pPr algn="l"/>
            <a:endParaRPr lang="ru-RU" dirty="0">
              <a:solidFill>
                <a:srgbClr val="252D39"/>
              </a:solidFill>
            </a:endParaRPr>
          </a:p>
        </p:txBody>
      </p:sp>
      <p:pic>
        <p:nvPicPr>
          <p:cNvPr id="9" name="Рисунок 8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884BAED5-3291-42B8-14AB-823EB6F5A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64" y="285137"/>
            <a:ext cx="6950042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9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8170" y="109992"/>
            <a:ext cx="9946312" cy="902379"/>
          </a:xfrm>
        </p:spPr>
        <p:txBody>
          <a:bodyPr>
            <a:normAutofit/>
          </a:bodyPr>
          <a:lstStyle/>
          <a:p>
            <a:pPr algn="l"/>
            <a:endParaRPr lang="ru-RU" sz="3600" b="1" dirty="0">
              <a:solidFill>
                <a:srgbClr val="252D39"/>
              </a:solidFill>
            </a:endParaRPr>
          </a:p>
        </p:txBody>
      </p:sp>
      <p:pic>
        <p:nvPicPr>
          <p:cNvPr id="5" name="Рисунок 4" descr="Изображение выглядит как текст, снимок экрана, Веб-сайт, Реклама в Интернете&#10;&#10;Автоматически созданное описание">
            <a:extLst>
              <a:ext uri="{FF2B5EF4-FFF2-40B4-BE49-F238E27FC236}">
                <a16:creationId xmlns:a16="http://schemas.microsoft.com/office/drawing/2014/main" id="{F6E20ECD-65D7-E36D-FE3D-FBB7A4F35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67" y="0"/>
            <a:ext cx="10386960" cy="67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3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8170" y="109992"/>
            <a:ext cx="10744200" cy="902379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252D39"/>
                </a:solidFill>
              </a:rPr>
              <a:t>НАЗВАНИЕ СЛАЙДА</a:t>
            </a:r>
          </a:p>
        </p:txBody>
      </p:sp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D8149230-6FE1-DE75-6B08-EAA77949F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9" y="157248"/>
            <a:ext cx="10493830" cy="659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00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B7EC462-828E-A370-E0A7-3BD016CA2905}"/>
              </a:ext>
            </a:extLst>
          </p:cNvPr>
          <p:cNvGrpSpPr/>
          <p:nvPr/>
        </p:nvGrpSpPr>
        <p:grpSpPr>
          <a:xfrm>
            <a:off x="1963059" y="193638"/>
            <a:ext cx="8514889" cy="6665654"/>
            <a:chOff x="1963059" y="193638"/>
            <a:chExt cx="8514889" cy="6665654"/>
          </a:xfrm>
        </p:grpSpPr>
        <p:pic>
          <p:nvPicPr>
            <p:cNvPr id="13" name="Рисунок 12" descr="Изображение выглядит как текст, снимок экрана, число, программное обеспеч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B2EF1EAC-775E-D251-DD12-B943862FC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059" y="193638"/>
              <a:ext cx="8514889" cy="6665654"/>
            </a:xfrm>
            <a:prstGeom prst="rect">
              <a:avLst/>
            </a:prstGeom>
          </p:spPr>
        </p:pic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6F7E4409-CCAC-EDBB-FC5C-029E4312B91C}"/>
                </a:ext>
              </a:extLst>
            </p:cNvPr>
            <p:cNvSpPr/>
            <p:nvPr/>
          </p:nvSpPr>
          <p:spPr>
            <a:xfrm>
              <a:off x="9593715" y="1302205"/>
              <a:ext cx="475560" cy="3682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FF568A0D-BFC8-5E6C-DB67-1FFF79D4412E}"/>
                </a:ext>
              </a:extLst>
            </p:cNvPr>
            <p:cNvSpPr/>
            <p:nvPr/>
          </p:nvSpPr>
          <p:spPr>
            <a:xfrm>
              <a:off x="9593715" y="2517820"/>
              <a:ext cx="475560" cy="3682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84060B7-8DCF-BE7C-0A5E-50111F32C55B}"/>
                </a:ext>
              </a:extLst>
            </p:cNvPr>
            <p:cNvSpPr/>
            <p:nvPr/>
          </p:nvSpPr>
          <p:spPr>
            <a:xfrm>
              <a:off x="9593715" y="3787761"/>
              <a:ext cx="475560" cy="3682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558B8CD-F3A8-E361-C5FC-D7DC45D11089}"/>
                </a:ext>
              </a:extLst>
            </p:cNvPr>
            <p:cNvSpPr/>
            <p:nvPr/>
          </p:nvSpPr>
          <p:spPr>
            <a:xfrm>
              <a:off x="9593715" y="5874205"/>
              <a:ext cx="475560" cy="3682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763352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HeliosExt"/>
        <a:ea typeface=""/>
        <a:cs typeface=""/>
      </a:majorFont>
      <a:minorFont>
        <a:latin typeface="HeliosExtLight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1019</Words>
  <Application>Microsoft Office PowerPoint</Application>
  <PresentationFormat>Широкоэкранный</PresentationFormat>
  <Paragraphs>66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HeliosExt</vt:lpstr>
      <vt:lpstr>HeliosExtLightC</vt:lpstr>
      <vt:lpstr>Nunito Sans</vt:lpstr>
      <vt:lpstr>Open Sans</vt:lpstr>
      <vt:lpstr>Тема Office</vt:lpstr>
      <vt:lpstr>Использование доступных систем научного цитирования для формирования профиля ученого</vt:lpstr>
      <vt:lpstr>Научный профиль ученого</vt:lpstr>
      <vt:lpstr>Преимущества научного профиля</vt:lpstr>
      <vt:lpstr>Научный профиль позволяет</vt:lpstr>
      <vt:lpstr>Наиболее популярные доступные системы научного цитирования для формирования профиля ученого</vt:lpstr>
      <vt:lpstr>Презентация PowerPoint</vt:lpstr>
      <vt:lpstr>Презентация PowerPoint</vt:lpstr>
      <vt:lpstr>НАЗВАНИЕ СЛАЙДА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Web of Science</vt:lpstr>
      <vt:lpstr>Презентация PowerPoint</vt:lpstr>
      <vt:lpstr>Презентация PowerPoint</vt:lpstr>
      <vt:lpstr>Презентация PowerPoint</vt:lpstr>
      <vt:lpstr>Scopus</vt:lpstr>
      <vt:lpstr>Презентация PowerPoint</vt:lpstr>
      <vt:lpstr>Презентация PowerPoint</vt:lpstr>
      <vt:lpstr>Презентация PowerPoint</vt:lpstr>
      <vt:lpstr>Google Scholar</vt:lpstr>
      <vt:lpstr>Презентация PowerPoint</vt:lpstr>
      <vt:lpstr>Презентация PowerPoint</vt:lpstr>
      <vt:lpstr>ResearchGate – социальная сеть для ученых</vt:lpstr>
      <vt:lpstr>Презентация PowerPoint</vt:lpstr>
      <vt:lpstr>Презентация PowerPoint</vt:lpstr>
      <vt:lpstr>Презентация PowerPoint</vt:lpstr>
      <vt:lpstr>Презентация PowerPoint</vt:lpstr>
      <vt:lpstr>ORCID</vt:lpstr>
      <vt:lpstr>Презентация PowerPoint</vt:lpstr>
      <vt:lpstr>Презентация PowerPoint</vt:lpstr>
      <vt:lpstr>Ссылки для доступа к системам научного цитирования:</vt:lpstr>
      <vt:lpstr>Ульяновский государственный университет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Андрей Цыганов</cp:lastModifiedBy>
  <cp:revision>98</cp:revision>
  <dcterms:created xsi:type="dcterms:W3CDTF">2023-09-24T18:42:07Z</dcterms:created>
  <dcterms:modified xsi:type="dcterms:W3CDTF">2024-04-23T11:40:03Z</dcterms:modified>
</cp:coreProperties>
</file>