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70" r:id="rId4"/>
    <p:sldId id="258" r:id="rId5"/>
    <p:sldId id="259" r:id="rId6"/>
    <p:sldId id="271" r:id="rId7"/>
    <p:sldId id="272" r:id="rId8"/>
    <p:sldId id="260" r:id="rId9"/>
    <p:sldId id="261" r:id="rId10"/>
    <p:sldId id="262" r:id="rId11"/>
    <p:sldId id="274" r:id="rId12"/>
    <p:sldId id="264" r:id="rId13"/>
    <p:sldId id="265" r:id="rId14"/>
    <p:sldId id="275" r:id="rId15"/>
    <p:sldId id="267" r:id="rId16"/>
    <p:sldId id="273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9F49CC-35F9-458C-A877-9035167A517B}" v="1934" dt="2019-12-19T12:39:53.232"/>
    <p1510:client id="{D369B32F-CEE8-40FA-9D49-43961F02B534}" v="59" dt="2019-12-19T06:45:31.995"/>
    <p1510:client id="{EFFB203F-A164-466A-972E-D1BA523F4F21}" v="3421" dt="2019-12-19T19:06:12.1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72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AF81-5063-4593-8034-E421FEC96493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07972-FA0F-4372-8F61-C744806AEAF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4042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AF81-5063-4593-8034-E421FEC96493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07972-FA0F-4372-8F61-C744806AEA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51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AF81-5063-4593-8034-E421FEC96493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07972-FA0F-4372-8F61-C744806AEA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964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AF81-5063-4593-8034-E421FEC96493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07972-FA0F-4372-8F61-C744806AEA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9465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AF81-5063-4593-8034-E421FEC96493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07972-FA0F-4372-8F61-C744806AEA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7404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AF81-5063-4593-8034-E421FEC96493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07972-FA0F-4372-8F61-C744806AEA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67052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AF81-5063-4593-8034-E421FEC96493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07972-FA0F-4372-8F61-C744806AEA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1439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AF81-5063-4593-8034-E421FEC96493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07972-FA0F-4372-8F61-C744806AEA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4102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AF81-5063-4593-8034-E421FEC96493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07972-FA0F-4372-8F61-C744806AEA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775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AF81-5063-4593-8034-E421FEC96493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07972-FA0F-4372-8F61-C744806AEA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276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AF81-5063-4593-8034-E421FEC96493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07972-FA0F-4372-8F61-C744806AEA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083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AF81-5063-4593-8034-E421FEC96493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07972-FA0F-4372-8F61-C744806AEA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152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AF81-5063-4593-8034-E421FEC96493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07972-FA0F-4372-8F61-C744806AEA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884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AF81-5063-4593-8034-E421FEC96493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07972-FA0F-4372-8F61-C744806AEA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203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AF81-5063-4593-8034-E421FEC96493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07972-FA0F-4372-8F61-C744806AEA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100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AF81-5063-4593-8034-E421FEC96493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07972-FA0F-4372-8F61-C744806AEA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94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AF81-5063-4593-8034-E421FEC96493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07972-FA0F-4372-8F61-C744806AEA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054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146A9D"/>
            </a:gs>
            <a:gs pos="41531">
              <a:srgbClr val="1C74A5"/>
            </a:gs>
            <a:gs pos="53000">
              <a:srgbClr val="2B88B4"/>
            </a:gs>
            <a:gs pos="100000">
              <a:schemeClr val="bg2">
                <a:tint val="97000"/>
                <a:hueMod val="92000"/>
                <a:satMod val="169000"/>
                <a:lumMod val="164000"/>
              </a:schemeClr>
            </a:gs>
            <a:gs pos="24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EF7AF81-5063-4593-8034-E421FEC96493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7607972-FA0F-4372-8F61-C744806AEA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0909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2465" y="333374"/>
            <a:ext cx="11334750" cy="6172201"/>
          </a:xfrm>
        </p:spPr>
        <p:txBody>
          <a:bodyPr>
            <a:normAutofit fontScale="90000"/>
          </a:bodyPr>
          <a:lstStyle/>
          <a:p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УЛГУ, ИНСТИТУТ МЕДИЦИНЫ, ЭКОЛОГИИ И ФИЗИЧЕСКОЙ КУЛЬТУРЫ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dirty="0"/>
              <a:t>Приложение "STUD-CLUB"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1111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124274"/>
            <a:ext cx="11143611" cy="137320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ПОДХОДЫ, МЕТОДЫ, ИНСТРУМЕНТЫ КОТОРЫЕ ПЛАНИРУЮТСЯ ИСПОЛЬЗОВАТЬСЯ ДЛЯ ДОСТИЖЕНИЯ ЦЕЛИ: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206" y="1754909"/>
            <a:ext cx="11535498" cy="109517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1) </a:t>
            </a:r>
            <a:r>
              <a:rPr lang="en-US" sz="28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Операционная</a:t>
            </a:r>
            <a:r>
              <a:rPr lang="en-US" sz="2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система</a:t>
            </a: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 "</a:t>
            </a:r>
            <a:r>
              <a:rPr lang="ru-RU" sz="28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Android</a:t>
            </a: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"</a:t>
            </a:r>
            <a:r>
              <a:rPr lang="en-US" sz="2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              </a:t>
            </a:r>
            <a:endParaRPr lang="ru-RU" sz="2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5395" y="2569380"/>
            <a:ext cx="100417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2) </a:t>
            </a:r>
            <a:r>
              <a:rPr lang="en-US" sz="2400" dirty="0" err="1">
                <a:solidFill>
                  <a:schemeClr val="bg1"/>
                </a:solidFill>
                <a:ea typeface="+mn-lt"/>
                <a:cs typeface="+mn-lt"/>
              </a:rPr>
              <a:t>Программа</a:t>
            </a:r>
            <a:r>
              <a:rPr lang="en-US" sz="2400" dirty="0">
                <a:solidFill>
                  <a:schemeClr val="bg1"/>
                </a:solidFill>
                <a:ea typeface="+mn-lt"/>
                <a:cs typeface="+mn-lt"/>
              </a:rPr>
              <a:t> "</a:t>
            </a:r>
            <a:r>
              <a:rPr lang="en-US" sz="2400" dirty="0" err="1">
                <a:solidFill>
                  <a:schemeClr val="bg1"/>
                </a:solidFill>
                <a:ea typeface="+mn-lt"/>
                <a:cs typeface="+mn-lt"/>
              </a:rPr>
              <a:t>AppMakr</a:t>
            </a:r>
            <a:r>
              <a:rPr lang="en-US" sz="2400" dirty="0">
                <a:solidFill>
                  <a:schemeClr val="bg1"/>
                </a:solidFill>
                <a:ea typeface="+mn-lt"/>
                <a:cs typeface="+mn-lt"/>
              </a:rPr>
              <a:t>", "</a:t>
            </a:r>
            <a:r>
              <a:rPr lang="en-US" sz="2400" dirty="0" err="1">
                <a:solidFill>
                  <a:schemeClr val="bg1"/>
                </a:solidFill>
                <a:ea typeface="+mn-lt"/>
                <a:cs typeface="+mn-lt"/>
              </a:rPr>
              <a:t>MicroGISEditor</a:t>
            </a:r>
            <a:r>
              <a:rPr lang="en-US" sz="2400" dirty="0">
                <a:solidFill>
                  <a:schemeClr val="bg1"/>
                </a:solidFill>
                <a:ea typeface="+mn-lt"/>
                <a:cs typeface="+mn-lt"/>
              </a:rPr>
              <a:t>", "</a:t>
            </a:r>
            <a:r>
              <a:rPr lang="en-US" sz="2400" dirty="0" err="1">
                <a:solidFill>
                  <a:schemeClr val="bg1"/>
                </a:solidFill>
                <a:ea typeface="+mn-lt"/>
                <a:cs typeface="+mn-lt"/>
              </a:rPr>
              <a:t>MyHomeLib</a:t>
            </a:r>
            <a:r>
              <a:rPr lang="en-US" sz="2400" dirty="0">
                <a:solidFill>
                  <a:schemeClr val="bg1"/>
                </a:solidFill>
                <a:ea typeface="+mn-lt"/>
                <a:cs typeface="+mn-lt"/>
              </a:rPr>
              <a:t>", "</a:t>
            </a:r>
            <a:r>
              <a:rPr lang="en-US" sz="2400" dirty="0" err="1">
                <a:solidFill>
                  <a:schemeClr val="bg1"/>
                </a:solidFill>
                <a:ea typeface="+mn-lt"/>
                <a:cs typeface="+mn-lt"/>
              </a:rPr>
              <a:t>QuickMark</a:t>
            </a:r>
            <a:r>
              <a:rPr lang="en-US" sz="2400" dirty="0">
                <a:solidFill>
                  <a:schemeClr val="bg1"/>
                </a:solidFill>
                <a:ea typeface="+mn-lt"/>
                <a:cs typeface="+mn-lt"/>
              </a:rPr>
              <a:t> QR Code Reader" 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4206" y="3524938"/>
            <a:ext cx="1073985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3) </a:t>
            </a:r>
            <a:r>
              <a:rPr lang="ru-RU" sz="2400" dirty="0">
                <a:solidFill>
                  <a:schemeClr val="bg1"/>
                </a:solidFill>
                <a:ea typeface="+mn-lt"/>
                <a:cs typeface="+mn-lt"/>
              </a:rPr>
              <a:t>Язык программирования "</a:t>
            </a:r>
            <a:r>
              <a:rPr lang="ru-RU" sz="2400" dirty="0" err="1">
                <a:solidFill>
                  <a:schemeClr val="bg1"/>
                </a:solidFill>
              </a:rPr>
              <a:t>Java</a:t>
            </a:r>
            <a:r>
              <a:rPr lang="ru-RU" sz="2400" dirty="0">
                <a:solidFill>
                  <a:schemeClr val="bg1"/>
                </a:solidFill>
              </a:rPr>
              <a:t>"</a:t>
            </a:r>
          </a:p>
          <a:p>
            <a:r>
              <a:rPr lang="ru-RU" sz="2400" dirty="0">
                <a:solidFill>
                  <a:schemeClr val="bg1"/>
                </a:solidFill>
              </a:rPr>
              <a:t>4) Приложение "</a:t>
            </a:r>
            <a:r>
              <a:rPr lang="ru-RU" sz="2400" dirty="0" err="1">
                <a:solidFill>
                  <a:schemeClr val="bg1"/>
                </a:solidFill>
              </a:rPr>
              <a:t>Animaps</a:t>
            </a:r>
            <a:r>
              <a:rPr lang="ru-RU" sz="2400" dirty="0">
                <a:solidFill>
                  <a:schemeClr val="bg1"/>
                </a:solidFill>
              </a:rPr>
              <a:t>"</a:t>
            </a:r>
          </a:p>
        </p:txBody>
      </p:sp>
      <p:pic>
        <p:nvPicPr>
          <p:cNvPr id="9" name="Рисунок 9" descr="Изображение выглядит как рисунок, комна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5A78AFB5-1480-4CE0-B54B-28C150AAAF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6383" y="1749896"/>
            <a:ext cx="526451" cy="557342"/>
          </a:xfrm>
          <a:prstGeom prst="rect">
            <a:avLst/>
          </a:prstGeom>
        </p:spPr>
      </p:pic>
      <p:pic>
        <p:nvPicPr>
          <p:cNvPr id="11" name="Рисунок 11" descr="Изображение выглядит как рисунок, зна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AAED54AD-986A-430C-8A95-ECB952EB43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8779" y="2699997"/>
            <a:ext cx="1414849" cy="551846"/>
          </a:xfrm>
          <a:prstGeom prst="rect">
            <a:avLst/>
          </a:prstGeom>
        </p:spPr>
      </p:pic>
      <p:pic>
        <p:nvPicPr>
          <p:cNvPr id="13" name="Рисунок 13" descr="Изображение выглядит как еда, рисунок, рубашк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E02FFF52-42D8-45C7-B95D-DEAAED5769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2751" y="3529790"/>
            <a:ext cx="735229" cy="539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5312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059CA00-9B90-413E-B61B-AD8DD31F7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861" y="8008"/>
            <a:ext cx="8019536" cy="518527"/>
          </a:xfrm>
        </p:spPr>
        <p:txBody>
          <a:bodyPr>
            <a:normAutofit fontScale="90000"/>
          </a:bodyPr>
          <a:lstStyle/>
          <a:p>
            <a:r>
              <a:rPr lang="ru-RU" dirty="0"/>
              <a:t>            Календарный план</a:t>
            </a: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xmlns="" id="{4B81EFC8-B8E7-4B2D-B7D4-0528BB14F2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852562"/>
              </p:ext>
            </p:extLst>
          </p:nvPr>
        </p:nvGraphicFramePr>
        <p:xfrm>
          <a:off x="0" y="659027"/>
          <a:ext cx="12185752" cy="6485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0911">
                  <a:extLst>
                    <a:ext uri="{9D8B030D-6E8A-4147-A177-3AD203B41FA5}">
                      <a16:colId xmlns:a16="http://schemas.microsoft.com/office/drawing/2014/main" xmlns="" val="4076321278"/>
                    </a:ext>
                  </a:extLst>
                </a:gridCol>
                <a:gridCol w="4063391">
                  <a:extLst>
                    <a:ext uri="{9D8B030D-6E8A-4147-A177-3AD203B41FA5}">
                      <a16:colId xmlns:a16="http://schemas.microsoft.com/office/drawing/2014/main" xmlns="" val="1517612906"/>
                    </a:ext>
                  </a:extLst>
                </a:gridCol>
                <a:gridCol w="1132700">
                  <a:extLst>
                    <a:ext uri="{9D8B030D-6E8A-4147-A177-3AD203B41FA5}">
                      <a16:colId xmlns:a16="http://schemas.microsoft.com/office/drawing/2014/main" xmlns="" val="4175264952"/>
                    </a:ext>
                  </a:extLst>
                </a:gridCol>
                <a:gridCol w="3552567">
                  <a:extLst>
                    <a:ext uri="{9D8B030D-6E8A-4147-A177-3AD203B41FA5}">
                      <a16:colId xmlns:a16="http://schemas.microsoft.com/office/drawing/2014/main" xmlns="" val="3309264864"/>
                    </a:ext>
                  </a:extLst>
                </a:gridCol>
                <a:gridCol w="2626183">
                  <a:extLst>
                    <a:ext uri="{9D8B030D-6E8A-4147-A177-3AD203B41FA5}">
                      <a16:colId xmlns:a16="http://schemas.microsoft.com/office/drawing/2014/main" xmlns="" val="1983064781"/>
                    </a:ext>
                  </a:extLst>
                </a:gridCol>
              </a:tblGrid>
              <a:tr h="615648">
                <a:tc>
                  <a:txBody>
                    <a:bodyPr/>
                    <a:lstStyle/>
                    <a:p>
                      <a:r>
                        <a:rPr lang="ru-RU" sz="1200" dirty="0"/>
                        <a:t>№ п/п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Наименование этапа, мероприятия, работы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Срок реализации</a:t>
                      </a:r>
                    </a:p>
                    <a:p>
                      <a:pPr lvl="0">
                        <a:buNone/>
                      </a:pPr>
                      <a:r>
                        <a:rPr lang="ru-RU" sz="1200" dirty="0"/>
                        <a:t>(недели)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Показатель результативности мероприятия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Потребности в ресурсах (в том числе финансовых, материально-технических, человеческих)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21715875"/>
                  </a:ext>
                </a:extLst>
              </a:tr>
              <a:tr h="615648">
                <a:tc>
                  <a:txBody>
                    <a:bodyPr/>
                    <a:lstStyle/>
                    <a:p>
                      <a:r>
                        <a:rPr lang="ru-RU" sz="1200" dirty="0"/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Разработка технического задания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Техническое задание разработано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6 человек</a:t>
                      </a:r>
                    </a:p>
                    <a:p>
                      <a:pPr lvl="0">
                        <a:buNone/>
                      </a:pPr>
                      <a:r>
                        <a:rPr lang="ru-RU" sz="1200" dirty="0"/>
                        <a:t>6 компьютеров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532528"/>
                  </a:ext>
                </a:extLst>
              </a:tr>
              <a:tr h="615648">
                <a:tc>
                  <a:txBody>
                    <a:bodyPr/>
                    <a:lstStyle/>
                    <a:p>
                      <a:r>
                        <a:rPr lang="ru-RU" sz="1200" dirty="0"/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Сбор информации для наполнения функциональных блоков приложения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Информация собрана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6 человек </a:t>
                      </a:r>
                    </a:p>
                    <a:p>
                      <a:pPr lvl="0">
                        <a:buNone/>
                      </a:pPr>
                      <a:r>
                        <a:rPr lang="ru-RU" sz="1200" dirty="0"/>
                        <a:t>6 компьютеров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87403576"/>
                  </a:ext>
                </a:extLst>
              </a:tr>
              <a:tr h="615648">
                <a:tc>
                  <a:txBody>
                    <a:bodyPr/>
                    <a:lstStyle/>
                    <a:p>
                      <a:r>
                        <a:rPr lang="ru-RU" sz="1200" dirty="0"/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Договоры с архитектором ПО, тестировщиком приложений, </a:t>
                      </a:r>
                      <a:r>
                        <a:rPr lang="ru-RU" sz="1200" dirty="0" err="1"/>
                        <a:t>Desktop</a:t>
                      </a:r>
                      <a:r>
                        <a:rPr lang="ru-RU" sz="1200" dirty="0"/>
                        <a:t> разработчик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Договоры заключены с архитектором ПО, тестировщиком приложений, </a:t>
                      </a:r>
                      <a:r>
                        <a:rPr lang="ru-RU" sz="1200" dirty="0" err="1"/>
                        <a:t>Desktop</a:t>
                      </a:r>
                      <a:r>
                        <a:rPr lang="ru-RU" sz="1200" dirty="0"/>
                        <a:t> разработчиком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3 человека</a:t>
                      </a:r>
                    </a:p>
                    <a:p>
                      <a:pPr lvl="0">
                        <a:buNone/>
                      </a:pPr>
                      <a:r>
                        <a:rPr lang="ru-RU" sz="1200" dirty="0"/>
                        <a:t>3 компьютера </a:t>
                      </a:r>
                    </a:p>
                    <a:p>
                      <a:pPr lvl="0">
                        <a:buNone/>
                      </a:pPr>
                      <a:r>
                        <a:rPr lang="ru-RU" sz="1200" dirty="0"/>
                        <a:t>15 </a:t>
                      </a:r>
                      <a:r>
                        <a:rPr lang="ru-RU" sz="1200" dirty="0" err="1"/>
                        <a:t>тыс.рублей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34951833"/>
                  </a:ext>
                </a:extLst>
              </a:tr>
              <a:tr h="437635">
                <a:tc>
                  <a:txBody>
                    <a:bodyPr/>
                    <a:lstStyle/>
                    <a:p>
                      <a:r>
                        <a:rPr lang="ru-RU" sz="1200" dirty="0"/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Разработка модели приложения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Модель разработана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3 человека</a:t>
                      </a:r>
                    </a:p>
                    <a:p>
                      <a:pPr lvl="0">
                        <a:buNone/>
                      </a:pPr>
                      <a:r>
                        <a:rPr lang="ru-RU" sz="1200" dirty="0"/>
                        <a:t>3 компьютера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08704802"/>
                  </a:ext>
                </a:extLst>
              </a:tr>
              <a:tr h="615648">
                <a:tc>
                  <a:txBody>
                    <a:bodyPr/>
                    <a:lstStyle/>
                    <a:p>
                      <a:r>
                        <a:rPr lang="ru-RU" sz="1200" dirty="0"/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Тестирование приложения, исправление системных ошибок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Тестирование проведено успешно, все неисправности устранены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7 человек(один из них специалист тестировщик)</a:t>
                      </a:r>
                    </a:p>
                    <a:p>
                      <a:pPr lvl="0">
                        <a:buNone/>
                      </a:pPr>
                      <a:r>
                        <a:rPr lang="ru-RU" sz="1200" dirty="0"/>
                        <a:t>Смартфон с пробной версией приложения</a:t>
                      </a:r>
                    </a:p>
                    <a:p>
                      <a:pPr lvl="0">
                        <a:buNone/>
                      </a:pPr>
                      <a:r>
                        <a:rPr lang="ru-RU" sz="1200" dirty="0"/>
                        <a:t>5 </a:t>
                      </a:r>
                      <a:r>
                        <a:rPr lang="ru-RU" sz="1200" dirty="0" err="1"/>
                        <a:t>тыс.рублей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78867861"/>
                  </a:ext>
                </a:extLst>
              </a:tr>
              <a:tr h="437635">
                <a:tc>
                  <a:txBody>
                    <a:bodyPr/>
                    <a:lstStyle/>
                    <a:p>
                      <a:r>
                        <a:rPr lang="ru-RU" sz="1200" dirty="0"/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Разработка дизайна листовки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Дизайн листовки разработан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2 человека</a:t>
                      </a:r>
                    </a:p>
                    <a:p>
                      <a:pPr lvl="0">
                        <a:buNone/>
                      </a:pPr>
                      <a:r>
                        <a:rPr lang="ru-RU" sz="1200" dirty="0"/>
                        <a:t>2 компьютера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70296332"/>
                  </a:ext>
                </a:extLst>
              </a:tr>
              <a:tr h="615648">
                <a:tc>
                  <a:txBody>
                    <a:bodyPr/>
                    <a:lstStyle/>
                    <a:p>
                      <a:r>
                        <a:rPr lang="ru-RU" sz="1200" dirty="0"/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Договор с типографией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Распечатаны рекламные плакаты в количестве 5 штук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6 </a:t>
                      </a:r>
                      <a:r>
                        <a:rPr lang="ru-RU" sz="1200" dirty="0" err="1"/>
                        <a:t>тыс.рублей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9805982"/>
                  </a:ext>
                </a:extLst>
              </a:tr>
              <a:tr h="61564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200" dirty="0"/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200" dirty="0"/>
                        <a:t>Договор с торговой площадкой "</a:t>
                      </a:r>
                      <a:r>
                        <a:rPr lang="ru-RU" sz="1200" dirty="0" err="1"/>
                        <a:t>Play</a:t>
                      </a:r>
                      <a:r>
                        <a:rPr lang="ru-RU" sz="1200" dirty="0"/>
                        <a:t> Маркет"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200" dirty="0"/>
                        <a:t>Договор с торговой площадкой "</a:t>
                      </a:r>
                      <a:r>
                        <a:rPr lang="ru-RU" sz="1200" dirty="0" err="1"/>
                        <a:t>Play</a:t>
                      </a:r>
                      <a:r>
                        <a:rPr lang="ru-RU" sz="1200" dirty="0"/>
                        <a:t> маркет" заключен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200" dirty="0"/>
                        <a:t>1 человек</a:t>
                      </a:r>
                    </a:p>
                    <a:p>
                      <a:pPr lvl="0">
                        <a:buNone/>
                      </a:pP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38585328"/>
                  </a:ext>
                </a:extLst>
              </a:tr>
              <a:tr h="61564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200" dirty="0"/>
                        <a:t>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200" dirty="0"/>
                        <a:t>Запуск приложения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200" dirty="0"/>
                        <a:t>Прошла реализация проекта и достигнута цель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200" dirty="0"/>
                        <a:t>1 человек</a:t>
                      </a:r>
                    </a:p>
                    <a:p>
                      <a:pPr lvl="0">
                        <a:buNone/>
                      </a:pPr>
                      <a:r>
                        <a:rPr lang="ru-RU" sz="1200" dirty="0"/>
                        <a:t>Смартфон с доступом в интернет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70099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8859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204" y="-369675"/>
            <a:ext cx="10929856" cy="1507067"/>
          </a:xfrm>
        </p:spPr>
        <p:txBody>
          <a:bodyPr/>
          <a:lstStyle/>
          <a:p>
            <a:pPr algn="ctr"/>
            <a:r>
              <a:rPr lang="ru-RU" dirty="0"/>
              <a:t>Диаграмма </a:t>
            </a:r>
            <a:r>
              <a:rPr lang="ru-RU" dirty="0" err="1"/>
              <a:t>гантта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77" y="1439747"/>
            <a:ext cx="11109581" cy="4305961"/>
          </a:xfrm>
        </p:spPr>
      </p:pic>
    </p:spTree>
    <p:extLst>
      <p:ext uri="{BB962C8B-B14F-4D97-AF65-F5344CB8AC3E}">
        <p14:creationId xmlns:p14="http://schemas.microsoft.com/office/powerpoint/2010/main" val="2930165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371" y="-308345"/>
            <a:ext cx="8534400" cy="1507067"/>
          </a:xfrm>
        </p:spPr>
        <p:txBody>
          <a:bodyPr/>
          <a:lstStyle/>
          <a:p>
            <a:pPr algn="ctr"/>
            <a:r>
              <a:rPr lang="ru-RU" dirty="0"/>
              <a:t>Риски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397" y="840308"/>
            <a:ext cx="11539391" cy="623067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u="sng" dirty="0">
                <a:solidFill>
                  <a:schemeClr val="bg1">
                    <a:lumMod val="95000"/>
                    <a:lumOff val="5000"/>
                  </a:schemeClr>
                </a:solidFill>
              </a:rPr>
              <a:t>Технические риски:</a:t>
            </a: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Невозможность полного соответствия конечных результатов исходному техническому заданию.</a:t>
            </a:r>
          </a:p>
          <a:p>
            <a:pPr marL="0" indent="0">
              <a:buClr>
                <a:srgbClr val="FFFFFF"/>
              </a:buClr>
              <a:buNone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Потенциальная сила влияния риска: 4</a:t>
            </a:r>
          </a:p>
          <a:p>
            <a:pPr marL="0" indent="0">
              <a:buClr>
                <a:srgbClr val="FFFFFF"/>
              </a:buClr>
              <a:buNone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Вероятность реализации риска зависит от грамотной разработки технического задания и стремится к 0% при адекватных требованиях, указанном в техническом задании.</a:t>
            </a:r>
            <a:b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Меры по реагированию: корректировка технического задания.</a:t>
            </a:r>
          </a:p>
          <a:p>
            <a:pPr marL="0" indent="0">
              <a:buNone/>
            </a:pPr>
            <a:r>
              <a:rPr lang="ru-RU" u="sng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Внешние риски:</a:t>
            </a:r>
          </a:p>
          <a:p>
            <a:pPr marL="342900" indent="-342900"/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Отсутствие необходимости создания приложения "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Stud-club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" в связи с созданием аналогичного приложения.</a:t>
            </a:r>
          </a:p>
          <a:p>
            <a:pPr marL="0" indent="0">
              <a:buClr>
                <a:srgbClr val="FFFFFF"/>
              </a:buClr>
              <a:buNone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Потенциальное влияние риска: 8</a:t>
            </a:r>
          </a:p>
          <a:p>
            <a:pPr marL="0" indent="0">
              <a:buNone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Сложно рассчитать точную вероятность реализации данного риска из-за отсутствия информации о готовящихся аналогичных проектах, но можно предположить, что вероятность риска не превышает 15%</a:t>
            </a:r>
          </a:p>
          <a:p>
            <a:pPr marL="0" indent="0">
              <a:buNone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Меры по реагированию: сокращение сроков реализации проекта на каждом из этапов.</a:t>
            </a:r>
          </a:p>
          <a:p>
            <a:pPr marL="342900" indent="-342900"/>
            <a:endParaRPr lang="ru-RU" dirty="0">
              <a:solidFill>
                <a:srgbClr val="0D0D0D"/>
              </a:solidFill>
            </a:endParaRPr>
          </a:p>
          <a:p>
            <a:endParaRPr lang="ru-RU" dirty="0">
              <a:solidFill>
                <a:srgbClr val="0F49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101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7F3ACDD-36DB-4F0D-9C9D-56ED8A81F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5428" y="213954"/>
            <a:ext cx="8534400" cy="817149"/>
          </a:xfrm>
        </p:spPr>
        <p:txBody>
          <a:bodyPr/>
          <a:lstStyle/>
          <a:p>
            <a:pPr algn="ctr"/>
            <a:r>
              <a:rPr lang="ru-RU" dirty="0"/>
              <a:t>Бюджет проекта</a:t>
            </a: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xmlns="" id="{8A5DDA4D-7FBC-4B3D-ABA7-65B997607A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963621"/>
              </p:ext>
            </p:extLst>
          </p:nvPr>
        </p:nvGraphicFramePr>
        <p:xfrm>
          <a:off x="72080" y="978243"/>
          <a:ext cx="12086432" cy="5854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0473">
                  <a:extLst>
                    <a:ext uri="{9D8B030D-6E8A-4147-A177-3AD203B41FA5}">
                      <a16:colId xmlns:a16="http://schemas.microsoft.com/office/drawing/2014/main" xmlns="" val="660523707"/>
                    </a:ext>
                  </a:extLst>
                </a:gridCol>
                <a:gridCol w="3082743">
                  <a:extLst>
                    <a:ext uri="{9D8B030D-6E8A-4147-A177-3AD203B41FA5}">
                      <a16:colId xmlns:a16="http://schemas.microsoft.com/office/drawing/2014/main" xmlns="" val="482474382"/>
                    </a:ext>
                  </a:extLst>
                </a:gridCol>
                <a:gridCol w="3021608">
                  <a:extLst>
                    <a:ext uri="{9D8B030D-6E8A-4147-A177-3AD203B41FA5}">
                      <a16:colId xmlns:a16="http://schemas.microsoft.com/office/drawing/2014/main" xmlns="" val="2972250870"/>
                    </a:ext>
                  </a:extLst>
                </a:gridCol>
                <a:gridCol w="3021608">
                  <a:extLst>
                    <a:ext uri="{9D8B030D-6E8A-4147-A177-3AD203B41FA5}">
                      <a16:colId xmlns:a16="http://schemas.microsoft.com/office/drawing/2014/main" xmlns="" val="3345464541"/>
                    </a:ext>
                  </a:extLst>
                </a:gridCol>
              </a:tblGrid>
              <a:tr h="579332">
                <a:tc>
                  <a:txBody>
                    <a:bodyPr/>
                    <a:lstStyle/>
                    <a:p>
                      <a:r>
                        <a:rPr lang="ru-RU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Наименование статьи затрат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Сумма, руб.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Источник средств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42514540"/>
                  </a:ext>
                </a:extLst>
              </a:tr>
              <a:tr h="579332">
                <a:tc>
                  <a:txBody>
                    <a:bodyPr/>
                    <a:lstStyle/>
                    <a:p>
                      <a:r>
                        <a:rPr lang="ru-RU" sz="1400" dirty="0"/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Персональные компьютеры с доступом в сеть интернет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Собственные средства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86969278"/>
                  </a:ext>
                </a:extLst>
              </a:tr>
              <a:tr h="579332">
                <a:tc>
                  <a:txBody>
                    <a:bodyPr/>
                    <a:lstStyle/>
                    <a:p>
                      <a:r>
                        <a:rPr lang="ru-RU" sz="1400" dirty="0"/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Оплата труда архитектора ПО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5000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Заемные средства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7611265"/>
                  </a:ext>
                </a:extLst>
              </a:tr>
              <a:tr h="579332">
                <a:tc>
                  <a:txBody>
                    <a:bodyPr/>
                    <a:lstStyle/>
                    <a:p>
                      <a:r>
                        <a:rPr lang="ru-RU" sz="1400" dirty="0"/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Оплата труда </a:t>
                      </a:r>
                      <a:r>
                        <a:rPr lang="ru-RU" sz="1400" dirty="0" err="1"/>
                        <a:t>Dekstop</a:t>
                      </a:r>
                      <a:r>
                        <a:rPr lang="ru-RU" sz="1400" dirty="0"/>
                        <a:t> разработчика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5000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Заемные средства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42632635"/>
                  </a:ext>
                </a:extLst>
              </a:tr>
              <a:tr h="579332">
                <a:tc>
                  <a:txBody>
                    <a:bodyPr/>
                    <a:lstStyle/>
                    <a:p>
                      <a:r>
                        <a:rPr lang="ru-RU" sz="1400" dirty="0"/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Оплата труда тестировщика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5000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Заемные средства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1320467"/>
                  </a:ext>
                </a:extLst>
              </a:tr>
              <a:tr h="579332">
                <a:tc>
                  <a:txBody>
                    <a:bodyPr/>
                    <a:lstStyle/>
                    <a:p>
                      <a:r>
                        <a:rPr lang="ru-RU" sz="1400" dirty="0"/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Смартфоны с доступом  сеть интернет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Собственные средства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0740133"/>
                  </a:ext>
                </a:extLst>
              </a:tr>
              <a:tr h="579332">
                <a:tc>
                  <a:txBody>
                    <a:bodyPr/>
                    <a:lstStyle/>
                    <a:p>
                      <a:r>
                        <a:rPr lang="ru-RU" sz="1400" dirty="0"/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Договор с типографией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6000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Заемные средства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41378284"/>
                  </a:ext>
                </a:extLst>
              </a:tr>
              <a:tr h="579332">
                <a:tc>
                  <a:txBody>
                    <a:bodyPr/>
                    <a:lstStyle/>
                    <a:p>
                      <a:r>
                        <a:rPr lang="ru-RU" sz="1400" dirty="0"/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Расходные материалы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3000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Заемные средства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29180236"/>
                  </a:ext>
                </a:extLst>
              </a:tr>
              <a:tr h="579332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400" dirty="0"/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400" dirty="0"/>
                        <a:t>Прочие расходы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400" dirty="0"/>
                        <a:t>5000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400" dirty="0"/>
                        <a:t>Заемные средства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89219944"/>
                  </a:ext>
                </a:extLst>
              </a:tr>
              <a:tr h="579332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400" dirty="0"/>
                        <a:t>Итого: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400" dirty="0"/>
                        <a:t>29000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429887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6173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2178" y="0"/>
            <a:ext cx="10861588" cy="1321715"/>
          </a:xfrm>
        </p:spPr>
        <p:txBody>
          <a:bodyPr/>
          <a:lstStyle/>
          <a:p>
            <a:pPr algn="ctr"/>
            <a:r>
              <a:rPr lang="ru-RU" dirty="0" smtClean="0"/>
              <a:t>Ожидаемые </a:t>
            </a:r>
            <a:r>
              <a:rPr lang="ru-RU" dirty="0"/>
              <a:t>Результаты 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9663" y="1445789"/>
            <a:ext cx="10853311" cy="4811669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>
                <a:solidFill>
                  <a:schemeClr val="bg1"/>
                </a:solidFill>
                <a:ea typeface="+mn-lt"/>
                <a:cs typeface="+mn-lt"/>
              </a:rPr>
              <a:t>1. Введение альтернативного способа проверки посещения студентами лекций.</a:t>
            </a:r>
          </a:p>
          <a:p>
            <a:pPr>
              <a:buClr>
                <a:srgbClr val="FFFFFF"/>
              </a:buClr>
            </a:pPr>
            <a:r>
              <a:rPr lang="ru-RU" sz="3600" dirty="0">
                <a:solidFill>
                  <a:schemeClr val="bg1"/>
                </a:solidFill>
              </a:rPr>
              <a:t>2. Использование приложения студентами медицинского факультета как основного источника информации.</a:t>
            </a:r>
          </a:p>
          <a:p>
            <a:pPr>
              <a:buClr>
                <a:srgbClr val="FFFFFF"/>
              </a:buClr>
            </a:pPr>
            <a:r>
              <a:rPr lang="ru-RU" sz="3600" dirty="0">
                <a:solidFill>
                  <a:schemeClr val="bg1"/>
                </a:solidFill>
              </a:rPr>
              <a:t>3. Повышение общей успеваемости студентов медицинского факультета за счёт удобного расположения всей необходимой информации в одном приложении.</a:t>
            </a:r>
          </a:p>
        </p:txBody>
      </p:sp>
    </p:spTree>
    <p:extLst>
      <p:ext uri="{BB962C8B-B14F-4D97-AF65-F5344CB8AC3E}">
        <p14:creationId xmlns:p14="http://schemas.microsoft.com/office/powerpoint/2010/main" val="14834236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фотография, стол, мужчина, сид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C091A530-C725-43E4-99DD-A35C5D4F9B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58" y="1031"/>
            <a:ext cx="12247603" cy="6855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02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D0730B0-7D6C-4568-A456-ED653AAC4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61" y="5753899"/>
            <a:ext cx="9399372" cy="1002499"/>
          </a:xfrm>
        </p:spPr>
        <p:txBody>
          <a:bodyPr>
            <a:normAutofit/>
          </a:bodyPr>
          <a:lstStyle/>
          <a:p>
            <a:r>
              <a:rPr lang="ru-RU" dirty="0"/>
              <a:t>ЧЛЕНЫ КОМАНДЫ ПРОЕКТА: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xmlns="" id="{2D5A7EE3-5C32-43F1-AE0B-38D8461ED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5706" y="88557"/>
            <a:ext cx="12189939" cy="5870374"/>
          </a:xfrm>
        </p:spPr>
        <p:txBody>
          <a:bodyPr/>
          <a:lstStyle/>
          <a:p>
            <a:endParaRPr lang="ru-RU" dirty="0">
              <a:latin typeface="Arial"/>
              <a:cs typeface="Calibri"/>
            </a:endParaRPr>
          </a:p>
          <a:p>
            <a:pPr>
              <a:buClr>
                <a:srgbClr val="FFFFFF"/>
              </a:buClr>
            </a:pPr>
            <a:endParaRPr lang="ru-RU" dirty="0">
              <a:latin typeface="Arial"/>
              <a:cs typeface="Calibri"/>
            </a:endParaRPr>
          </a:p>
          <a:p>
            <a:pPr>
              <a:buClr>
                <a:srgbClr val="FFFFFF"/>
              </a:buClr>
            </a:pPr>
            <a:endParaRPr lang="ru-RU" dirty="0">
              <a:latin typeface="Arial"/>
              <a:cs typeface="Calibri"/>
            </a:endParaRPr>
          </a:p>
          <a:p>
            <a:pPr>
              <a:buClr>
                <a:srgbClr val="FFFFFF"/>
              </a:buClr>
            </a:pPr>
            <a:endParaRPr lang="ru-RU" dirty="0">
              <a:latin typeface="Arial"/>
              <a:cs typeface="Calibri"/>
            </a:endParaRPr>
          </a:p>
          <a:p>
            <a:pPr>
              <a:buClr>
                <a:srgbClr val="FFFFFF"/>
              </a:buClr>
            </a:pPr>
            <a:endParaRPr lang="ru-RU" dirty="0">
              <a:latin typeface="Arial"/>
              <a:cs typeface="Calibri"/>
            </a:endParaRPr>
          </a:p>
          <a:p>
            <a:pPr>
              <a:buClr>
                <a:srgbClr val="FFFFFF"/>
              </a:buClr>
            </a:pPr>
            <a:endParaRPr lang="ru-RU" dirty="0">
              <a:latin typeface="Arial"/>
              <a:cs typeface="Calibri"/>
            </a:endParaRPr>
          </a:p>
          <a:p>
            <a:pPr>
              <a:buClr>
                <a:srgbClr val="FFFFFF"/>
              </a:buClr>
            </a:pPr>
            <a:endParaRPr lang="ru-RU" dirty="0">
              <a:latin typeface="Arial"/>
              <a:cs typeface="Calibri"/>
            </a:endParaRPr>
          </a:p>
          <a:p>
            <a:pPr>
              <a:buClr>
                <a:srgbClr val="FFFFFF"/>
              </a:buClr>
            </a:pPr>
            <a:r>
              <a:rPr lang="ru-RU" dirty="0">
                <a:latin typeface="Arial"/>
                <a:cs typeface="Calibri"/>
              </a:rPr>
              <a:t>    Тип темперамента:                             Тип темперамента:                          Тип темперамента:       </a:t>
            </a:r>
            <a:endParaRPr lang="ru-RU" dirty="0"/>
          </a:p>
          <a:p>
            <a:pPr marL="0" indent="0">
              <a:buClr>
                <a:srgbClr val="FFFFFF"/>
              </a:buClr>
              <a:buNone/>
            </a:pPr>
            <a:r>
              <a:rPr lang="ru-RU" dirty="0">
                <a:latin typeface="Arial"/>
                <a:cs typeface="Calibri"/>
              </a:rPr>
              <a:t>        сангвиник/холерик                               сангвиник                                          флегматик                      </a:t>
            </a:r>
          </a:p>
          <a:p>
            <a:pPr>
              <a:buClr>
                <a:srgbClr val="FFFFFF"/>
              </a:buClr>
            </a:pPr>
            <a:r>
              <a:rPr lang="ru-RU" dirty="0">
                <a:latin typeface="Arial"/>
                <a:cs typeface="Calibri"/>
              </a:rPr>
              <a:t>    Руководитель проекта:                        Заместитель директора:                  Дизайнер:                </a:t>
            </a:r>
          </a:p>
          <a:p>
            <a:pPr marL="0" indent="0">
              <a:buClr>
                <a:srgbClr val="FFFFFF"/>
              </a:buClr>
              <a:buNone/>
            </a:pPr>
            <a:r>
              <a:rPr lang="ru-RU" dirty="0">
                <a:latin typeface="Arial"/>
                <a:cs typeface="Calibri"/>
              </a:rPr>
              <a:t>        </a:t>
            </a:r>
            <a:r>
              <a:rPr lang="ru-RU" dirty="0" err="1">
                <a:latin typeface="Arial"/>
                <a:cs typeface="Calibri"/>
              </a:rPr>
              <a:t>Шамбасов</a:t>
            </a:r>
            <a:r>
              <a:rPr lang="ru-RU" dirty="0">
                <a:latin typeface="Arial"/>
                <a:cs typeface="Calibri"/>
              </a:rPr>
              <a:t> Е.В                                      Петрунина А.И.                                 Родионова У.В.        </a:t>
            </a:r>
          </a:p>
        </p:txBody>
      </p:sp>
      <p:pic>
        <p:nvPicPr>
          <p:cNvPr id="8" name="Рисунок 8" descr="Изображение выглядит как человек, мужчина, стоит, держ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E1DE340D-C842-4245-93EA-AA8709771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994" y="279908"/>
            <a:ext cx="4431957" cy="3003048"/>
          </a:xfrm>
          <a:prstGeom prst="rect">
            <a:avLst/>
          </a:prstGeom>
        </p:spPr>
      </p:pic>
      <p:pic>
        <p:nvPicPr>
          <p:cNvPr id="12" name="Рисунок 12" descr="Изображение выглядит как человек, внешний, трава, женщи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7E2546F7-41CF-4B8F-80C9-72CD17B5AE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4778" y="320246"/>
            <a:ext cx="3937686" cy="2963561"/>
          </a:xfrm>
          <a:prstGeom prst="rect">
            <a:avLst/>
          </a:prstGeom>
        </p:spPr>
      </p:pic>
      <p:pic>
        <p:nvPicPr>
          <p:cNvPr id="3" name="Рисунок 3" descr="Изображение выглядит как здание, внешний, забор, оград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FD6E4C41-5BA9-49DA-8B42-5A00007DB9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9157" y="220156"/>
            <a:ext cx="2629930" cy="311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21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29E4AAD-A1A8-4666-8779-999C0CB81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158" y="5887764"/>
            <a:ext cx="11891318" cy="878932"/>
          </a:xfrm>
        </p:spPr>
        <p:txBody>
          <a:bodyPr/>
          <a:lstStyle/>
          <a:p>
            <a:r>
              <a:rPr lang="ru-RU" dirty="0"/>
              <a:t>Члены команды проекта: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7896D13-7722-49DF-9AD4-ECB04468A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158" y="109152"/>
            <a:ext cx="11891318" cy="5777698"/>
          </a:xfrm>
        </p:spPr>
        <p:txBody>
          <a:bodyPr/>
          <a:lstStyle/>
          <a:p>
            <a:endParaRPr lang="ru-RU" dirty="0"/>
          </a:p>
          <a:p>
            <a:pPr>
              <a:buClr>
                <a:srgbClr val="FFFFFF"/>
              </a:buClr>
            </a:pPr>
            <a:endParaRPr lang="ru-RU" dirty="0"/>
          </a:p>
          <a:p>
            <a:pPr>
              <a:buClr>
                <a:srgbClr val="FFFFFF"/>
              </a:buClr>
            </a:pPr>
            <a:endParaRPr lang="ru-RU" dirty="0"/>
          </a:p>
          <a:p>
            <a:pPr>
              <a:buClr>
                <a:srgbClr val="FFFFFF"/>
              </a:buClr>
            </a:pPr>
            <a:endParaRPr lang="ru-RU" dirty="0"/>
          </a:p>
          <a:p>
            <a:pPr>
              <a:buClr>
                <a:srgbClr val="FFFFFF"/>
              </a:buClr>
            </a:pPr>
            <a:endParaRPr lang="ru-RU" dirty="0"/>
          </a:p>
          <a:p>
            <a:pPr>
              <a:buClr>
                <a:srgbClr val="FFFFFF"/>
              </a:buClr>
            </a:pPr>
            <a:endParaRPr lang="ru-RU" dirty="0"/>
          </a:p>
          <a:p>
            <a:pPr>
              <a:buClr>
                <a:srgbClr val="FFFFFF"/>
              </a:buClr>
            </a:pPr>
            <a:endParaRPr lang="ru-RU" dirty="0"/>
          </a:p>
          <a:p>
            <a:pPr>
              <a:buClr>
                <a:srgbClr val="FFFFFF"/>
              </a:buClr>
            </a:pPr>
            <a:endParaRPr lang="ru-RU" dirty="0"/>
          </a:p>
          <a:p>
            <a:pPr>
              <a:buClr>
                <a:srgbClr val="FFFFFF"/>
              </a:buClr>
            </a:pPr>
            <a:endParaRPr lang="ru-RU" dirty="0"/>
          </a:p>
          <a:p>
            <a:pPr>
              <a:buClr>
                <a:srgbClr val="FFFFFF"/>
              </a:buClr>
            </a:pPr>
            <a:r>
              <a:rPr lang="ru-RU" dirty="0"/>
              <a:t>Тип темперамента:                     Тип темперамента:                  Тип темперамента:</a:t>
            </a:r>
          </a:p>
          <a:p>
            <a:pPr marL="0" indent="0">
              <a:buClr>
                <a:srgbClr val="FFFFFF"/>
              </a:buClr>
              <a:buNone/>
            </a:pPr>
            <a:r>
              <a:rPr lang="ru-RU" dirty="0"/>
              <a:t>    сангвиник/холерик                     холерик                                        сангвиник</a:t>
            </a:r>
          </a:p>
          <a:p>
            <a:pPr marL="0" indent="0">
              <a:buNone/>
            </a:pPr>
            <a:r>
              <a:rPr lang="ru-RU" dirty="0"/>
              <a:t>    Финансовый директор:              Мобильный разработчик:         Маркетолог:</a:t>
            </a:r>
          </a:p>
          <a:p>
            <a:pPr marL="0" indent="0">
              <a:buNone/>
            </a:pPr>
            <a:r>
              <a:rPr lang="ru-RU" dirty="0"/>
              <a:t>    Барсукова А.А.                             </a:t>
            </a:r>
            <a:r>
              <a:rPr lang="ru-RU" dirty="0" err="1"/>
              <a:t>Мещанова</a:t>
            </a:r>
            <a:r>
              <a:rPr lang="ru-RU" dirty="0"/>
              <a:t> М.В.                          </a:t>
            </a:r>
            <a:r>
              <a:rPr lang="ru-RU" dirty="0" err="1"/>
              <a:t>Смолькина</a:t>
            </a:r>
            <a:r>
              <a:rPr lang="ru-RU" dirty="0"/>
              <a:t> Д.С.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4" descr="Изображение выглядит как человек, внутренний, смотрит, нос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0A101573-E8B7-4A11-A93F-96D240F1F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211" y="230660"/>
            <a:ext cx="2537253" cy="3369276"/>
          </a:xfrm>
          <a:prstGeom prst="rect">
            <a:avLst/>
          </a:prstGeom>
        </p:spPr>
      </p:pic>
      <p:pic>
        <p:nvPicPr>
          <p:cNvPr id="6" name="Рисунок 6" descr="Изображение выглядит как трава, человек, внешний, одежд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0D5E2DE1-D530-44D6-8FF2-445CAA7A7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9584" y="238897"/>
            <a:ext cx="2227263" cy="3363097"/>
          </a:xfrm>
          <a:prstGeom prst="rect">
            <a:avLst/>
          </a:prstGeom>
        </p:spPr>
      </p:pic>
      <p:pic>
        <p:nvPicPr>
          <p:cNvPr id="8" name="Рисунок 8" descr="Изображение выглядит как растение, стоит, человек, мужчи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23D5CA27-F9BE-4A2F-858C-E90DB189A2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3103" y="226799"/>
            <a:ext cx="3288955" cy="337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093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4280" y="342844"/>
            <a:ext cx="8534400" cy="1198149"/>
          </a:xfrm>
        </p:spPr>
        <p:txBody>
          <a:bodyPr/>
          <a:lstStyle/>
          <a:p>
            <a:r>
              <a:rPr lang="ru-RU" dirty="0"/>
              <a:t>Партнёры проекта: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6894" y="1163783"/>
            <a:ext cx="10277146" cy="5394826"/>
          </a:xfrm>
        </p:spPr>
        <p:txBody>
          <a:bodyPr/>
          <a:lstStyle/>
          <a:p>
            <a:r>
              <a:rPr lang="ru-RU" sz="3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1.УЛГУ</a:t>
            </a: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Куратор проекта 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Юденкова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 Людмила Викторовна-заместитель декана медицинского факультета 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УлГУ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. </a:t>
            </a:r>
          </a:p>
          <a:p>
            <a:pPr marL="0" indent="0">
              <a:buNone/>
            </a:pPr>
            <a:endParaRPr lang="ru-RU" sz="3200" dirty="0">
              <a:solidFill>
                <a:srgbClr val="0D0D0D"/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69950" y="1264317"/>
            <a:ext cx="1957774" cy="1957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689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83914"/>
            <a:ext cx="11297991" cy="1424688"/>
          </a:xfrm>
        </p:spPr>
        <p:txBody>
          <a:bodyPr>
            <a:normAutofit/>
          </a:bodyPr>
          <a:lstStyle/>
          <a:p>
            <a:r>
              <a:rPr lang="ru-RU" dirty="0"/>
              <a:t>Проблемы/запросы/вызовы, на разрешение которых направлен проект: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4634" y="1472407"/>
            <a:ext cx="10655306" cy="527313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bg1"/>
                </a:solidFill>
                <a:ea typeface="+mn-lt"/>
                <a:cs typeface="+mn-lt"/>
              </a:rPr>
              <a:t>1.Очень значимой для первокурсника и других студентов (в том числе иностранных) является карта нашего вуза, где он найдет абсолютно любой корпус и кабинет без помощи кого-либо. Это решает проблему растерянности многих студентов в первые месяцы, т.к. достаточно сложно запомнить расположение кабинетов после единственной экскурсии, которая проводится в виде веревочного курса. </a:t>
            </a:r>
            <a:endParaRPr lang="ru-RU" dirty="0">
              <a:solidFill>
                <a:schemeClr val="bg1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bg1"/>
                </a:solidFill>
                <a:ea typeface="+mn-lt"/>
                <a:cs typeface="+mn-lt"/>
              </a:rPr>
              <a:t>2. За счет удобного скана штрих-кода решается более чем важная проблема, а именно проверка наличия студента на занятиях. Во- первых, не у всех преподавателей есть помощь лаборантов, которые могут собрать визитки и это приходится делать в конце занятия. Получается следующая картина: собирается целая толпа, в которой не очень комфортно находиться. Другой случай: преподаватель вынужден быстрее читать материал лекции, чтобы успеть проверить 3-4 группы по списку лично. В любом из этих случаев мы: во-первых, тратим время от лекции; во-вторых, не имеем гарантии точной проверки за счет потери визиток и невозможности опросить лично по списку 400 человек.</a:t>
            </a:r>
            <a:r>
              <a:rPr lang="ru-RU" sz="2800" dirty="0">
                <a:ea typeface="+mn-lt"/>
                <a:cs typeface="+mn-lt"/>
              </a:rPr>
              <a:t> </a:t>
            </a:r>
            <a:endParaRPr lang="ru-RU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9353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3CB0B04-6E04-480A-967B-781CA9D72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241" y="212125"/>
            <a:ext cx="11170506" cy="1250091"/>
          </a:xfrm>
        </p:spPr>
        <p:txBody>
          <a:bodyPr>
            <a:normAutofit/>
          </a:bodyPr>
          <a:lstStyle/>
          <a:p>
            <a:r>
              <a:rPr lang="ru-RU" dirty="0">
                <a:ea typeface="+mj-lt"/>
                <a:cs typeface="+mj-lt"/>
              </a:rPr>
              <a:t>ПРОБЛЕМЫ/ЗАПРОСЫ/ВЫЗОВЫ, НА РАЗРЕШЕНИЕ КОТОРЫХ НАПРАВЛЕН ПРОЕКТ: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7CC56A5-261D-4DEE-958A-9771694198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914" y="1458098"/>
            <a:ext cx="11079421" cy="5102653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ea typeface="+mn-lt"/>
                <a:cs typeface="+mn-lt"/>
              </a:rPr>
              <a:t>3. Наличие расписания в приложении позволит наконец стимулировать переход на электронное расписание которое легко редактировать и легко просматривать. Студентам становится легко и просто получить к нему доступ, не нужно ехать и смотреть изменения непосредственно на факультете. К тому же в электронном расписании есть возможность разместить учебный план занятий, что упрощает подготовку к занятию, т. к. отсутствует необходимость искать план отдельно. </a:t>
            </a:r>
            <a:endParaRPr lang="ru-RU">
              <a:solidFill>
                <a:schemeClr val="bg1"/>
              </a:solidFill>
              <a:ea typeface="+mn-lt"/>
              <a:cs typeface="+mn-lt"/>
            </a:endParaRPr>
          </a:p>
          <a:p>
            <a:r>
              <a:rPr lang="ru-RU" dirty="0">
                <a:solidFill>
                  <a:schemeClr val="bg1"/>
                </a:solidFill>
                <a:ea typeface="+mn-lt"/>
                <a:cs typeface="+mn-lt"/>
              </a:rPr>
              <a:t>4. Доступ к библиотеке посредством приложения значительно упрощается. Наличие одного логина и пароля, которые используются для доступа ко всей литературе, на наш взгляд является более рациональным решением, чем наличие нескольких аккаунтов на различных сайтах. Упрощение доступа ко всевозможной литературе стимулирует студента к ее использованию. Далеко не каждый студент сможет с первого раза разобраться в сложной системе регистрации в различных системах получения методических и других материалов: простаивает сразу нескольких доменов библиотек из-за сложности доступа к ним. </a:t>
            </a:r>
            <a:endParaRPr lang="ru-RU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108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F493BF7-9C52-48BB-B4C7-A935D691F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024" y="98855"/>
            <a:ext cx="11747156" cy="1353064"/>
          </a:xfrm>
        </p:spPr>
        <p:txBody>
          <a:bodyPr/>
          <a:lstStyle/>
          <a:p>
            <a:r>
              <a:rPr lang="ru-RU" dirty="0"/>
              <a:t>ПРОБЛЕМЫ/ЗАПРОСЫ/ВЫЗОВЫ, НА РАЗРЕШЕНИЕ КОТОРЫХ НАПРАВЛЕН ПРОЕКТ: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7E9076E-3E4E-4F0A-A5B9-0C10ECF6A1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2023" y="1581665"/>
            <a:ext cx="11748744" cy="4793734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ea typeface="+mn-lt"/>
                <a:cs typeface="+mn-lt"/>
              </a:rPr>
              <a:t>5. Библиотека медика – настоящий клад для всех, кто учится на медицинском факультете. Ее наличие решает проблему постоянного поиска изображений микропрепаратов для подготовки к практическим занятиям и экзаменам, что значительно облегчает учебный процесс и делает жизнь будущего медика чуточку проще. </a:t>
            </a:r>
          </a:p>
        </p:txBody>
      </p:sp>
    </p:spTree>
    <p:extLst>
      <p:ext uri="{BB962C8B-B14F-4D97-AF65-F5344CB8AC3E}">
        <p14:creationId xmlns:p14="http://schemas.microsoft.com/office/powerpoint/2010/main" val="328261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8036" y="117213"/>
            <a:ext cx="8534400" cy="1507067"/>
          </a:xfrm>
        </p:spPr>
        <p:txBody>
          <a:bodyPr/>
          <a:lstStyle/>
          <a:p>
            <a:r>
              <a:rPr lang="ru-RU" dirty="0"/>
              <a:t>Цель 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0405" y="1633802"/>
            <a:ext cx="5641190" cy="4606361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bg1"/>
                </a:solidFill>
                <a:ea typeface="+mn-lt"/>
                <a:cs typeface="+mn-lt"/>
              </a:rPr>
              <a:t>Разработка и выпуск приложения для студентов медиков «</a:t>
            </a:r>
            <a:r>
              <a:rPr lang="ru-RU" sz="3200" dirty="0" err="1">
                <a:solidFill>
                  <a:schemeClr val="bg1"/>
                </a:solidFill>
                <a:ea typeface="+mn-lt"/>
                <a:cs typeface="+mn-lt"/>
              </a:rPr>
              <a:t>Stud-club</a:t>
            </a:r>
            <a:r>
              <a:rPr lang="ru-RU" sz="3200" dirty="0">
                <a:solidFill>
                  <a:schemeClr val="bg1"/>
                </a:solidFill>
                <a:ea typeface="+mn-lt"/>
                <a:cs typeface="+mn-lt"/>
              </a:rPr>
              <a:t>» к </a:t>
            </a:r>
            <a:r>
              <a:rPr lang="ru-RU" sz="3200" dirty="0" smtClean="0">
                <a:solidFill>
                  <a:schemeClr val="bg1"/>
                </a:solidFill>
                <a:ea typeface="+mn-lt"/>
                <a:cs typeface="+mn-lt"/>
              </a:rPr>
              <a:t>маю</a:t>
            </a:r>
            <a:r>
              <a:rPr lang="ru-RU" sz="3200" dirty="0" smtClean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ru-RU" sz="3200" dirty="0">
                <a:solidFill>
                  <a:schemeClr val="bg1"/>
                </a:solidFill>
                <a:ea typeface="+mn-lt"/>
                <a:cs typeface="+mn-lt"/>
              </a:rPr>
              <a:t>2020 года.</a:t>
            </a:r>
          </a:p>
          <a:p>
            <a:endParaRPr lang="ru-RU" dirty="0"/>
          </a:p>
        </p:txBody>
      </p:sp>
      <p:pic>
        <p:nvPicPr>
          <p:cNvPr id="9" name="Рисунок 9" descr="Изображение выглядит как внутренний, стол, фотография, друго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157D5564-8BE8-4C8A-ACA2-6DD51ED533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778" y="1885435"/>
            <a:ext cx="5739713" cy="4312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516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2986" y="0"/>
            <a:ext cx="8534400" cy="1002500"/>
          </a:xfrm>
        </p:spPr>
        <p:txBody>
          <a:bodyPr/>
          <a:lstStyle/>
          <a:p>
            <a:pPr algn="ctr"/>
            <a:r>
              <a:rPr lang="ru-RU" dirty="0"/>
              <a:t>Задачи 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6092" y="1097211"/>
            <a:ext cx="10048102" cy="5424829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bg1"/>
                </a:solidFill>
                <a:ea typeface="+mn-lt"/>
                <a:cs typeface="+mn-lt"/>
              </a:rPr>
              <a:t>1. Составление карты ВУЗа, учитывая расположение кабинетов для практических занятий.</a:t>
            </a:r>
          </a:p>
          <a:p>
            <a:pPr>
              <a:buClr>
                <a:srgbClr val="FFFFFF"/>
              </a:buClr>
            </a:pPr>
            <a:r>
              <a:rPr lang="ru-RU" sz="3200" dirty="0">
                <a:solidFill>
                  <a:schemeClr val="bg1"/>
                </a:solidFill>
                <a:ea typeface="+mn-lt"/>
                <a:cs typeface="+mn-lt"/>
              </a:rPr>
              <a:t>2. Запуск нового способа проверки посещаемости студентами лекций. </a:t>
            </a:r>
          </a:p>
          <a:p>
            <a:pPr>
              <a:buClr>
                <a:srgbClr val="FFFFFF"/>
              </a:buClr>
            </a:pPr>
            <a:r>
              <a:rPr lang="ru-RU" sz="3200" dirty="0">
                <a:solidFill>
                  <a:schemeClr val="bg1"/>
                </a:solidFill>
                <a:ea typeface="+mn-lt"/>
                <a:cs typeface="+mn-lt"/>
              </a:rPr>
              <a:t>3. Создание электронной библиотеки и микропрепаратов для практических занятий студентов медицинского факультета.</a:t>
            </a:r>
          </a:p>
          <a:p>
            <a:pPr>
              <a:buClr>
                <a:srgbClr val="FFFFFF"/>
              </a:buClr>
            </a:pPr>
            <a:r>
              <a:rPr lang="ru-RU" sz="3200" dirty="0">
                <a:solidFill>
                  <a:schemeClr val="bg1"/>
                </a:solidFill>
                <a:ea typeface="+mn-lt"/>
                <a:cs typeface="+mn-lt"/>
              </a:rPr>
              <a:t>4. Запуск пробной версии к 1 мая </a:t>
            </a:r>
            <a:r>
              <a:rPr lang="ru-RU" sz="3200" dirty="0" smtClean="0">
                <a:solidFill>
                  <a:schemeClr val="bg1"/>
                </a:solidFill>
                <a:ea typeface="+mn-lt"/>
                <a:cs typeface="+mn-lt"/>
              </a:rPr>
              <a:t>2020.</a:t>
            </a:r>
            <a:endParaRPr lang="ru-RU" sz="3200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1806968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73</TotalTime>
  <Words>838</Words>
  <Application>Microsoft Office PowerPoint</Application>
  <PresentationFormat>Произвольный</PresentationFormat>
  <Paragraphs>169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Сектор</vt:lpstr>
      <vt:lpstr>  УЛГУ, ИНСТИТУТ МЕДИЦИНЫ, ЭКОЛОГИИ И ФИЗИЧЕСКОЙ КУЛЬТУРЫ                Приложение "STUD-CLUB"    </vt:lpstr>
      <vt:lpstr>ЧЛЕНЫ КОМАНДЫ ПРОЕКТА:</vt:lpstr>
      <vt:lpstr>Члены команды проекта:</vt:lpstr>
      <vt:lpstr>Партнёры проекта: </vt:lpstr>
      <vt:lpstr>Проблемы/запросы/вызовы, на разрешение которых направлен проект:</vt:lpstr>
      <vt:lpstr>ПРОБЛЕМЫ/ЗАПРОСЫ/ВЫЗОВЫ, НА РАЗРЕШЕНИЕ КОТОРЫХ НАПРАВЛЕН ПРОЕКТ:</vt:lpstr>
      <vt:lpstr>ПРОБЛЕМЫ/ЗАПРОСЫ/ВЫЗОВЫ, НА РАЗРЕШЕНИЕ КОТОРЫХ НАПРАВЛЕН ПРОЕКТ:</vt:lpstr>
      <vt:lpstr>Цель проекта:</vt:lpstr>
      <vt:lpstr>Задачи проекта:</vt:lpstr>
      <vt:lpstr>ПОДХОДЫ, МЕТОДЫ, ИНСТРУМЕНТЫ КОТОРЫЕ ПЛАНИРУЮТСЯ ИСПОЛЬЗОВАТЬСЯ ДЛЯ ДОСТИЖЕНИЯ ЦЕЛИ: </vt:lpstr>
      <vt:lpstr>            Календарный план</vt:lpstr>
      <vt:lpstr>Диаграмма гантта</vt:lpstr>
      <vt:lpstr>Риски проекта</vt:lpstr>
      <vt:lpstr>Бюджет проекта</vt:lpstr>
      <vt:lpstr>Ожидаемые Результаты проекта: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Модернизация погрузочно-разгрузочного оборудования для транспортного самолета АН-124 “Руслан” </dc:title>
  <dc:creator>ツツツツ</dc:creator>
  <cp:lastModifiedBy>HP</cp:lastModifiedBy>
  <cp:revision>575</cp:revision>
  <dcterms:created xsi:type="dcterms:W3CDTF">2019-12-03T19:06:08Z</dcterms:created>
  <dcterms:modified xsi:type="dcterms:W3CDTF">2019-12-19T21:34:35Z</dcterms:modified>
</cp:coreProperties>
</file>