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258" r:id="rId3"/>
    <p:sldId id="275" r:id="rId4"/>
    <p:sldId id="276" r:id="rId5"/>
    <p:sldId id="277" r:id="rId6"/>
    <p:sldId id="278" r:id="rId7"/>
    <p:sldId id="288" r:id="rId8"/>
    <p:sldId id="292" r:id="rId9"/>
    <p:sldId id="291" r:id="rId10"/>
    <p:sldId id="280" r:id="rId11"/>
    <p:sldId id="296" r:id="rId12"/>
    <p:sldId id="297" r:id="rId13"/>
    <p:sldId id="290" r:id="rId14"/>
    <p:sldId id="299" r:id="rId15"/>
    <p:sldId id="300" r:id="rId16"/>
    <p:sldId id="298" r:id="rId17"/>
    <p:sldId id="281" r:id="rId18"/>
    <p:sldId id="301" r:id="rId19"/>
    <p:sldId id="286" r:id="rId20"/>
    <p:sldId id="302" r:id="rId21"/>
    <p:sldId id="303" r:id="rId22"/>
    <p:sldId id="289" r:id="rId23"/>
    <p:sldId id="282" r:id="rId24"/>
    <p:sldId id="287" r:id="rId25"/>
    <p:sldId id="283" r:id="rId26"/>
    <p:sldId id="273" r:id="rId27"/>
  </p:sldIdLst>
  <p:sldSz cx="9144000" cy="5143500" type="screen16x9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FFC000"/>
    <a:srgbClr val="9933FF"/>
    <a:srgbClr val="993366"/>
    <a:srgbClr val="CC3399"/>
    <a:srgbClr val="25B4B2"/>
    <a:srgbClr val="DCE6F2"/>
    <a:srgbClr val="009999"/>
    <a:srgbClr val="00CC99"/>
    <a:srgbClr val="92D05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516" autoAdjust="0"/>
  </p:normalViewPr>
  <p:slideViewPr>
    <p:cSldViewPr showGuides="1">
      <p:cViewPr>
        <p:scale>
          <a:sx n="75" d="100"/>
          <a:sy n="75" d="100"/>
        </p:scale>
        <p:origin x="-2664" y="-12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7725D-055D-40E5-8801-895886D3A22D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DD40F4-8B6B-4883-A50B-846E9D2990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8003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00951-6301-4B70-A4B0-FA36E45FB3EF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DC603-4CF0-4A35-908D-CC25F9E9835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737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902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3841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534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34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38808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5110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3541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727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3225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531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5217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566B4-70B4-4C39-B0CD-1328A882E0C1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4F89B-5776-4326-A413-2CAC94E8E3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3489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9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3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3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3.emf"/><Relationship Id="rId4" Type="http://schemas.openxmlformats.org/officeDocument/2006/relationships/image" Target="../media/image2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9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560134" y="-20539"/>
            <a:ext cx="8260338" cy="5184578"/>
            <a:chOff x="560134" y="-20539"/>
            <a:chExt cx="8260338" cy="5184578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1940795"/>
              <a:ext cx="3600400" cy="10630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Группа 12"/>
            <p:cNvGrpSpPr/>
            <p:nvPr/>
          </p:nvGrpSpPr>
          <p:grpSpPr>
            <a:xfrm>
              <a:off x="560134" y="-20539"/>
              <a:ext cx="8260338" cy="5184578"/>
              <a:chOff x="-580096" y="92650"/>
              <a:chExt cx="10909936" cy="6765350"/>
            </a:xfrm>
          </p:grpSpPr>
          <p:pic>
            <p:nvPicPr>
              <p:cNvPr id="4" name="Picture 8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80096" y="92650"/>
                <a:ext cx="2160240" cy="67653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31909" y="2911546"/>
                <a:ext cx="2025870" cy="9829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6" name="Прямая соединительная линия 5"/>
              <p:cNvCxnSpPr/>
              <p:nvPr/>
            </p:nvCxnSpPr>
            <p:spPr>
              <a:xfrm>
                <a:off x="5868144" y="4852123"/>
                <a:ext cx="0" cy="1113584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8" name="Picture 10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t="25298" r="42622"/>
              <a:stretch/>
            </p:blipFill>
            <p:spPr bwMode="auto">
              <a:xfrm>
                <a:off x="7694274" y="4941965"/>
                <a:ext cx="836166" cy="19160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11" name="Прямая соединительная линия 10"/>
              <p:cNvCxnSpPr/>
              <p:nvPr/>
            </p:nvCxnSpPr>
            <p:spPr>
              <a:xfrm flipH="1">
                <a:off x="3777009" y="562467"/>
                <a:ext cx="3018532" cy="172819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Равнобедренный треугольник 13"/>
              <p:cNvSpPr/>
              <p:nvPr/>
            </p:nvSpPr>
            <p:spPr>
              <a:xfrm rot="5400000">
                <a:off x="9794280" y="3085691"/>
                <a:ext cx="567063" cy="504056"/>
              </a:xfrm>
              <a:prstGeom prst="triangle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4623517" y="2927458"/>
                <a:ext cx="4576181" cy="84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  О программе </a:t>
                </a:r>
              </a:p>
              <a:p>
                <a:r>
                  <a:rPr lang="ru-RU" b="1" dirty="0" smtClean="0">
                    <a:solidFill>
                      <a:schemeClr val="bg1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«Студенческий стартап»</a:t>
                </a:r>
                <a:endParaRPr lang="ru-RU" b="1" dirty="0">
                  <a:solidFill>
                    <a:schemeClr val="bg1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15" name="Равнобедренный треугольник 14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525015" y="3811785"/>
            <a:ext cx="1069101" cy="4551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397761" y="711157"/>
            <a:ext cx="1522340" cy="648072"/>
          </a:xfrm>
          <a:prstGeom prst="roundRect">
            <a:avLst>
              <a:gd name="adj" fmla="val 50000"/>
            </a:avLst>
          </a:prstGeom>
          <a:solidFill>
            <a:srgbClr val="FFCC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630179" y="483594"/>
            <a:ext cx="1069101" cy="4551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1960" y="1940795"/>
            <a:ext cx="3600400" cy="1063003"/>
          </a:xfrm>
          <a:prstGeom prst="roundRect">
            <a:avLst>
              <a:gd name="adj" fmla="val 50000"/>
            </a:avLst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153220" y="1491630"/>
            <a:ext cx="1522340" cy="648072"/>
          </a:xfrm>
          <a:prstGeom prst="roundRect">
            <a:avLst>
              <a:gd name="adj" fmla="val 50000"/>
            </a:avLst>
          </a:prstGeom>
          <a:solidFill>
            <a:srgbClr val="9933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123728" y="2892991"/>
            <a:ext cx="5192819" cy="82218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Презентация и ответы на вопросы для АИРР</a:t>
            </a:r>
            <a:b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30 марта 2022 г.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215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10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4179" y="274018"/>
            <a:ext cx="7948776" cy="45858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Заявитель и команда</a:t>
            </a:r>
          </a:p>
          <a:p>
            <a:endParaRPr lang="en-US" b="1" dirty="0" smtClean="0"/>
          </a:p>
          <a:p>
            <a:r>
              <a:rPr lang="ru-RU" sz="1600" b="1" dirty="0" smtClean="0"/>
              <a:t>Вопрос № 1 </a:t>
            </a:r>
            <a:r>
              <a:rPr lang="ru-RU" sz="1600" dirty="0" smtClean="0"/>
              <a:t>– Могут ли участвовать в конкурсе победители конкурса «УМНИК»?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Да, могут (</a:t>
            </a:r>
            <a:r>
              <a:rPr lang="ru-RU" sz="1600" dirty="0" err="1" smtClean="0"/>
              <a:t>грантополучатели</a:t>
            </a:r>
            <a:r>
              <a:rPr lang="ru-RU" sz="1600" dirty="0" smtClean="0"/>
              <a:t> второго года). Пункт 2.1 Положения.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/>
              <a:t>Вопрос № </a:t>
            </a:r>
            <a:r>
              <a:rPr lang="en-US" sz="1600" b="1" dirty="0" smtClean="0"/>
              <a:t>2</a:t>
            </a:r>
            <a:r>
              <a:rPr lang="ru-RU" sz="1600" dirty="0" smtClean="0"/>
              <a:t> </a:t>
            </a:r>
            <a:r>
              <a:rPr lang="ru-RU" sz="1600" dirty="0"/>
              <a:t>– Могут ли в </a:t>
            </a:r>
            <a:r>
              <a:rPr lang="ru-RU" sz="1600" dirty="0" smtClean="0"/>
              <a:t>конкурсе </a:t>
            </a:r>
            <a:r>
              <a:rPr lang="ru-RU" sz="1600" dirty="0"/>
              <a:t>участвовать аспиранты академических и отраслевых НИИ или только университетские?</a:t>
            </a:r>
          </a:p>
          <a:p>
            <a:r>
              <a:rPr lang="ru-RU" sz="1600" b="1" u="sng" dirty="0"/>
              <a:t>Ответ:</a:t>
            </a:r>
            <a:r>
              <a:rPr lang="ru-RU" sz="1600" dirty="0"/>
              <a:t> Участие аспирантов только образовательных организаций высшего образования (т.е. ВУЗы</a:t>
            </a:r>
            <a:r>
              <a:rPr lang="ru-RU" sz="1600" dirty="0" smtClean="0"/>
              <a:t>).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3 –</a:t>
            </a:r>
            <a:r>
              <a:rPr lang="ru-RU" sz="1600" dirty="0" smtClean="0"/>
              <a:t> Есть ли какие-либо ограничения по возрасту студента?</a:t>
            </a:r>
          </a:p>
          <a:p>
            <a:r>
              <a:rPr lang="ru-RU" sz="1600" b="1" u="sng" dirty="0"/>
              <a:t>Ответ:</a:t>
            </a:r>
            <a:r>
              <a:rPr lang="ru-RU" sz="1600" dirty="0"/>
              <a:t> </a:t>
            </a:r>
            <a:r>
              <a:rPr lang="ru-RU" sz="1600" dirty="0" smtClean="0"/>
              <a:t>Нет, ограничений нет. Главное, чтобы было подтверждение факта прохождения обучения в ВУЗе по программам </a:t>
            </a:r>
            <a:r>
              <a:rPr lang="ru-RU" sz="1600" dirty="0" err="1" smtClean="0"/>
              <a:t>бакалавриата</a:t>
            </a:r>
            <a:r>
              <a:rPr lang="ru-RU" sz="1600" dirty="0" smtClean="0"/>
              <a:t>, </a:t>
            </a:r>
            <a:r>
              <a:rPr lang="ru-RU" sz="1600" dirty="0" err="1" smtClean="0"/>
              <a:t>специалитета</a:t>
            </a:r>
            <a:r>
              <a:rPr lang="ru-RU" sz="1600" dirty="0" smtClean="0"/>
              <a:t>, магистратуры или аспирантуры.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/>
              <a:t>Вопрос № 4 </a:t>
            </a:r>
            <a:r>
              <a:rPr lang="ru-RU" sz="1600" dirty="0" smtClean="0"/>
              <a:t>– Есть ли какие-либо ограничения по участию студентов, получающих второе и т.д. высшее образование?</a:t>
            </a:r>
          </a:p>
          <a:p>
            <a:r>
              <a:rPr lang="ru-RU" sz="1600" b="1" u="sng" dirty="0"/>
              <a:t>Ответ:</a:t>
            </a:r>
            <a:r>
              <a:rPr lang="ru-RU" sz="1600" dirty="0"/>
              <a:t> </a:t>
            </a:r>
            <a:r>
              <a:rPr lang="ru-RU" sz="1600" dirty="0" smtClean="0"/>
              <a:t>Нет, ограничений нет.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583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11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4179" y="150908"/>
            <a:ext cx="794877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Заявитель и команда</a:t>
            </a:r>
          </a:p>
          <a:p>
            <a:endParaRPr lang="en-US" b="1" dirty="0" smtClean="0"/>
          </a:p>
          <a:p>
            <a:r>
              <a:rPr lang="ru-RU" sz="1600" b="1" dirty="0" smtClean="0"/>
              <a:t>Вопрос № 5 </a:t>
            </a:r>
            <a:r>
              <a:rPr lang="ru-RU" sz="1600" dirty="0"/>
              <a:t>– Про требования к членам команды (при наличии такой команды)?</a:t>
            </a:r>
            <a:endParaRPr lang="ru-RU" sz="1600" dirty="0" smtClean="0"/>
          </a:p>
          <a:p>
            <a:r>
              <a:rPr lang="ru-RU" sz="1600" b="1" u="sng" dirty="0" smtClean="0"/>
              <a:t>Ответ</a:t>
            </a:r>
            <a:r>
              <a:rPr lang="ru-RU" sz="1600" dirty="0" smtClean="0"/>
              <a:t>: Все </a:t>
            </a:r>
            <a:r>
              <a:rPr lang="ru-RU" sz="1600" dirty="0"/>
              <a:t>члены команды должны быть обучающимися любого ВУЗа, члены команды могут принимать участие в других проектах Фонда. </a:t>
            </a:r>
            <a:r>
              <a:rPr lang="ru-RU" sz="1600" dirty="0" smtClean="0"/>
              <a:t>Исключением </a:t>
            </a:r>
            <a:r>
              <a:rPr lang="ru-RU" sz="1600" dirty="0"/>
              <a:t>могут стать только школьники. Их привлечение должно быть на безвозмездной (добровольной) </a:t>
            </a:r>
            <a:r>
              <a:rPr lang="ru-RU" sz="1600" dirty="0" smtClean="0"/>
              <a:t>основе.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6</a:t>
            </a:r>
            <a:r>
              <a:rPr lang="ru-RU" sz="1600" dirty="0" smtClean="0"/>
              <a:t> – Могут ли быть включены в состав команды студенты, заканчивающие обучение в ВУЗе?</a:t>
            </a:r>
            <a:endParaRPr lang="ru-RU" sz="1600" dirty="0"/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/>
              <a:t> </a:t>
            </a:r>
            <a:r>
              <a:rPr lang="ru-RU" sz="1600" dirty="0" smtClean="0"/>
              <a:t>Да, могут, но с условием, что на момент подачи заявки член команды – проходит обучение в ВУЗе (это должно быть подтверждено справкой/письмом из ВУЗа).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7 </a:t>
            </a:r>
            <a:r>
              <a:rPr lang="ru-RU" sz="1600" dirty="0" smtClean="0"/>
              <a:t>– Могут ли быть включены в состав команды физические лица не проходящие обучение в ВУЗе?</a:t>
            </a:r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 smtClean="0"/>
              <a:t>  Нет.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8 </a:t>
            </a:r>
            <a:r>
              <a:rPr lang="ru-RU" sz="1600" dirty="0" smtClean="0"/>
              <a:t>– Возможно ли быть </a:t>
            </a:r>
            <a:r>
              <a:rPr lang="ru-RU" sz="1600" dirty="0" err="1" smtClean="0"/>
              <a:t>грантополучателем</a:t>
            </a:r>
            <a:r>
              <a:rPr lang="ru-RU" sz="1600" dirty="0" smtClean="0"/>
              <a:t> одного проекта и состоять в команде другого проекта?</a:t>
            </a:r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 </a:t>
            </a:r>
            <a:r>
              <a:rPr lang="ru-RU" sz="1600" dirty="0"/>
              <a:t> </a:t>
            </a:r>
            <a:r>
              <a:rPr lang="ru-RU" sz="1600" dirty="0" smtClean="0"/>
              <a:t>Таких запретов нет, но на сколько это будет эффективно для работы?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970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12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4179" y="150908"/>
            <a:ext cx="7948776" cy="483209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Заявитель и команда</a:t>
            </a:r>
          </a:p>
          <a:p>
            <a:endParaRPr lang="en-US" b="1" dirty="0" smtClean="0"/>
          </a:p>
          <a:p>
            <a:r>
              <a:rPr lang="ru-RU" sz="1600" b="1" dirty="0" smtClean="0"/>
              <a:t>Вопрос № 9 </a:t>
            </a:r>
            <a:r>
              <a:rPr lang="ru-RU" sz="1600" dirty="0" smtClean="0"/>
              <a:t>– Могут ли принимать участие в конкурсе соискатели?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 smtClean="0"/>
              <a:t> Это возможно, но в случае прохождения обучения по программе аспирантуры в ВУЗе.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10</a:t>
            </a:r>
            <a:r>
              <a:rPr lang="ru-RU" sz="1600" dirty="0" smtClean="0"/>
              <a:t> – Могут ли принять участие в конкурсе ранее получавшие и закрывшие грант по программе «Старт»?</a:t>
            </a:r>
            <a:endParaRPr lang="ru-RU" sz="1600" dirty="0"/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 smtClean="0"/>
              <a:t>  Это возможно, но при условии, что заявитель – студент ВУЗа.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11 </a:t>
            </a:r>
            <a:r>
              <a:rPr lang="ru-RU" sz="1600" dirty="0"/>
              <a:t>–   Каким образом возможно официально оформить научного руководителя проекта, как члена команды проекта?</a:t>
            </a:r>
            <a:endParaRPr lang="ru-RU" sz="1600" dirty="0" smtClean="0"/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/>
              <a:t>  В этой программе нет научных руководителей. Есть только члены команды. Члены команды – это обучающиеся (студенты ВУЗов), а также могут быть школьники, но привлеченные на безвозмездной </a:t>
            </a:r>
            <a:r>
              <a:rPr lang="ru-RU" sz="1600" dirty="0" smtClean="0"/>
              <a:t>основе.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12 </a:t>
            </a:r>
            <a:r>
              <a:rPr lang="ru-RU" sz="1600" dirty="0" smtClean="0"/>
              <a:t>–  Участвует 1 человек от команды и представляет его?</a:t>
            </a:r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 smtClean="0"/>
              <a:t> </a:t>
            </a:r>
            <a:r>
              <a:rPr lang="ru-RU" sz="1600" dirty="0"/>
              <a:t> </a:t>
            </a:r>
            <a:r>
              <a:rPr lang="ru-RU" sz="1600" dirty="0" smtClean="0"/>
              <a:t> Договор с Фондом заключается только с заявителем, который в последствии возглавит создаваемое юридическое лицо.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309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2267744" y="1969367"/>
            <a:ext cx="66484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Шестиугольник 11"/>
          <p:cNvSpPr/>
          <p:nvPr/>
        </p:nvSpPr>
        <p:spPr>
          <a:xfrm>
            <a:off x="-1168672" y="-308570"/>
            <a:ext cx="4598340" cy="5760640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Шестиугольник 2"/>
          <p:cNvSpPr/>
          <p:nvPr/>
        </p:nvSpPr>
        <p:spPr>
          <a:xfrm>
            <a:off x="-1476672" y="-308570"/>
            <a:ext cx="4598340" cy="5760640"/>
          </a:xfrm>
          <a:prstGeom prst="hexagon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fin-az.ru/assets/i/ai/4/7/7/i/328548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98" r="42378"/>
          <a:stretch/>
        </p:blipFill>
        <p:spPr bwMode="auto">
          <a:xfrm>
            <a:off x="-1188640" y="0"/>
            <a:ext cx="4002176" cy="5143500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684" y="2410773"/>
            <a:ext cx="478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 создаваемом юридическом лице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362" y="14916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585552" y="418700"/>
            <a:ext cx="1870184" cy="765718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996463" y="1676296"/>
            <a:ext cx="1616097" cy="661686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6" descr="H:\ПРОЕКТЫ\2022 01 28 СтудСтартап\Студенческий Стартап v1.1\1-Знак-рубля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8091" y="3446580"/>
            <a:ext cx="1572107" cy="157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4488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14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1198" y="418700"/>
            <a:ext cx="8397459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/>
              <a:t>Вопрос № 13 </a:t>
            </a:r>
            <a:r>
              <a:rPr lang="ru-RU" sz="1600" dirty="0" smtClean="0"/>
              <a:t>–  Какая организационная правовая форма необходима?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/>
              <a:t>  Форма юридического лица определяется с нормами </a:t>
            </a:r>
            <a:r>
              <a:rPr lang="ru-RU" sz="1600" dirty="0" smtClean="0"/>
              <a:t>Гражданского кодекса РФ (например, ООО и т.д.).</a:t>
            </a:r>
            <a:endParaRPr lang="ru-RU" sz="1600" dirty="0"/>
          </a:p>
          <a:p>
            <a:r>
              <a:rPr lang="ru-RU" sz="1600" dirty="0"/>
              <a:t>Созданное юридическое лицо должно соответствовать критериям отнесения к субъектам малого предпринимательства в соответствии с Федеральным законом от 24.07.2007 г. № 209-ФЗ «О развитии малого и среднего предпринимательства в Российской Федерации». 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14</a:t>
            </a:r>
            <a:r>
              <a:rPr lang="ru-RU" sz="1600" dirty="0" smtClean="0"/>
              <a:t> –  Можно ли ИП получить грант?</a:t>
            </a:r>
            <a:endParaRPr lang="ru-RU" sz="1600" dirty="0"/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/>
              <a:t>   Грант получает физическое лицо, по итогам первого этапа физическое лицо </a:t>
            </a:r>
            <a:r>
              <a:rPr lang="ru-RU" sz="1600" dirty="0" smtClean="0"/>
              <a:t>создает </a:t>
            </a:r>
            <a:r>
              <a:rPr lang="ru-RU" sz="1600" dirty="0"/>
              <a:t>юридическое лицо. Согласно Налоговому кодексу РФ: </a:t>
            </a:r>
          </a:p>
          <a:p>
            <a:r>
              <a:rPr lang="ru-RU" sz="1600" dirty="0"/>
              <a:t>Статья 11: ИП — это физическое лицо, зарегистрированное в налоговом органе в соответствующем статусе и ведущее собственный бизнес без образования </a:t>
            </a:r>
            <a:r>
              <a:rPr lang="ru-RU" sz="1600" dirty="0" err="1" smtClean="0"/>
              <a:t>юр.лица</a:t>
            </a:r>
            <a:r>
              <a:rPr lang="ru-RU" sz="1600" dirty="0" smtClean="0"/>
              <a:t>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15 </a:t>
            </a:r>
            <a:r>
              <a:rPr lang="ru-RU" sz="1600" dirty="0"/>
              <a:t>–  </a:t>
            </a:r>
            <a:r>
              <a:rPr lang="ru-RU" sz="1600" dirty="0" smtClean="0"/>
              <a:t>Может ли в состав учредителей юридического лица войти другое физическое лицо/ организация и т.д.?</a:t>
            </a:r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/>
              <a:t>  </a:t>
            </a:r>
            <a:r>
              <a:rPr lang="ru-RU" sz="1600" dirty="0" smtClean="0"/>
              <a:t>Да, может, но при соблюдении следующих требований:</a:t>
            </a:r>
          </a:p>
          <a:p>
            <a:r>
              <a:rPr lang="ru-RU" sz="1600" dirty="0"/>
              <a:t>- </a:t>
            </a:r>
            <a:r>
              <a:rPr lang="ru-RU" sz="1600" dirty="0" smtClean="0"/>
              <a:t>доля </a:t>
            </a:r>
            <a:r>
              <a:rPr lang="ru-RU" sz="1600" dirty="0" err="1" smtClean="0"/>
              <a:t>грантополучателя</a:t>
            </a:r>
            <a:r>
              <a:rPr lang="ru-RU" sz="1600" dirty="0" smtClean="0"/>
              <a:t> в </a:t>
            </a:r>
            <a:r>
              <a:rPr lang="ru-RU" sz="1600" dirty="0"/>
              <a:t>уставном капитале </a:t>
            </a:r>
            <a:r>
              <a:rPr lang="ru-RU" sz="1600" dirty="0" smtClean="0"/>
              <a:t>должна составлять </a:t>
            </a:r>
            <a:r>
              <a:rPr lang="ru-RU" sz="1600" dirty="0"/>
              <a:t>более 50</a:t>
            </a:r>
            <a:r>
              <a:rPr lang="ru-RU" sz="1600" dirty="0" smtClean="0"/>
              <a:t>%; </a:t>
            </a:r>
            <a:endParaRPr lang="ru-RU" sz="1600" dirty="0"/>
          </a:p>
          <a:p>
            <a:r>
              <a:rPr lang="ru-RU" sz="1600" dirty="0"/>
              <a:t>- </a:t>
            </a:r>
            <a:r>
              <a:rPr lang="ru-RU" sz="1600" dirty="0" err="1"/>
              <a:t>грантополучатель</a:t>
            </a:r>
            <a:r>
              <a:rPr lang="ru-RU" sz="1600" dirty="0"/>
              <a:t> должен являться генеральным директором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4896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15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1198" y="664922"/>
            <a:ext cx="8397459" cy="403187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/>
              <a:t>Вопрос № 16 </a:t>
            </a:r>
            <a:r>
              <a:rPr lang="ru-RU" sz="1600" dirty="0" smtClean="0"/>
              <a:t>–  Должен ли регион регистрации будущего юридического лица совпадать с регионом ВУЗа?</a:t>
            </a:r>
          </a:p>
          <a:p>
            <a:r>
              <a:rPr lang="ru-RU" sz="1600" b="1" u="sng" dirty="0" smtClean="0"/>
              <a:t>Ответ:</a:t>
            </a:r>
            <a:r>
              <a:rPr lang="ru-RU" sz="1600" dirty="0"/>
              <a:t>  </a:t>
            </a:r>
            <a:r>
              <a:rPr lang="ru-RU" sz="1600" dirty="0" smtClean="0"/>
              <a:t>Нет, это не обязательно.</a:t>
            </a:r>
            <a:endParaRPr lang="ru-RU" sz="1600" dirty="0"/>
          </a:p>
          <a:p>
            <a:endParaRPr lang="en-US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17</a:t>
            </a:r>
            <a:r>
              <a:rPr lang="ru-RU" sz="1600" dirty="0" smtClean="0"/>
              <a:t> –  Обязательно ли создание юридического лица?</a:t>
            </a:r>
            <a:endParaRPr lang="ru-RU" sz="1600" dirty="0"/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/>
              <a:t> </a:t>
            </a:r>
            <a:r>
              <a:rPr lang="ru-RU" sz="1600" dirty="0" smtClean="0"/>
              <a:t> Да, это требование обязательное.</a:t>
            </a:r>
            <a:endParaRPr lang="en-US" sz="1600" dirty="0" smtClean="0"/>
          </a:p>
          <a:p>
            <a:endParaRPr lang="ru-RU" sz="1600" dirty="0" smtClean="0"/>
          </a:p>
          <a:p>
            <a:r>
              <a:rPr lang="ru-RU" sz="1600" b="1" dirty="0" smtClean="0"/>
              <a:t>Вопрос № 18 </a:t>
            </a:r>
            <a:r>
              <a:rPr lang="ru-RU" sz="1600" dirty="0" smtClean="0"/>
              <a:t>– Если у заявителя есть ИП, то необходимо ли открывать юридическое лицо в случае победы?</a:t>
            </a:r>
          </a:p>
          <a:p>
            <a:r>
              <a:rPr lang="ru-RU" sz="1600" b="1" u="sng" dirty="0"/>
              <a:t>Ответ</a:t>
            </a:r>
            <a:r>
              <a:rPr lang="ru-RU" sz="1600" b="1" u="sng" dirty="0" smtClean="0"/>
              <a:t>:</a:t>
            </a:r>
            <a:r>
              <a:rPr lang="ru-RU" sz="1600" dirty="0"/>
              <a:t>  </a:t>
            </a:r>
            <a:r>
              <a:rPr lang="ru-RU" sz="1600" dirty="0" smtClean="0"/>
              <a:t>Да, это обязательно, поскольку ИП – это не юридическое лицо.</a:t>
            </a:r>
          </a:p>
          <a:p>
            <a:endParaRPr lang="ru-RU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19 </a:t>
            </a:r>
            <a:r>
              <a:rPr lang="ru-RU" sz="1600" dirty="0"/>
              <a:t>– </a:t>
            </a:r>
            <a:r>
              <a:rPr lang="ru-RU" sz="1600" dirty="0" smtClean="0"/>
              <a:t>Можно ли ликвидировать юридическое лицо после завершения проекта?</a:t>
            </a:r>
            <a:endParaRPr lang="ru-RU" sz="1600" dirty="0"/>
          </a:p>
          <a:p>
            <a:r>
              <a:rPr lang="ru-RU" sz="1600" b="1" u="sng" dirty="0"/>
              <a:t>Ответ:</a:t>
            </a:r>
            <a:r>
              <a:rPr lang="ru-RU" sz="1600" dirty="0"/>
              <a:t>  Зачем открывать </a:t>
            </a:r>
            <a:r>
              <a:rPr lang="ru-RU" sz="1600" dirty="0" smtClean="0"/>
              <a:t>юридическое лицо, например ООО, </a:t>
            </a:r>
            <a:r>
              <a:rPr lang="ru-RU" sz="1600" dirty="0"/>
              <a:t>если заранее есть желание его закрыть. Зачем тогда </a:t>
            </a:r>
            <a:r>
              <a:rPr lang="ru-RU" sz="1600" dirty="0" smtClean="0"/>
              <a:t>Вы участвуете в программе?</a:t>
            </a:r>
            <a:endParaRPr lang="ru-RU" sz="1600" dirty="0"/>
          </a:p>
          <a:p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293973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5868144" y="525277"/>
            <a:ext cx="1522340" cy="648072"/>
          </a:xfrm>
          <a:prstGeom prst="roundRect">
            <a:avLst>
              <a:gd name="adj" fmla="val 50000"/>
            </a:avLst>
          </a:prstGeom>
          <a:solidFill>
            <a:srgbClr val="7030A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24" y="752839"/>
            <a:ext cx="3960440" cy="4126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75" y="849313"/>
            <a:ext cx="8324850" cy="344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H:\ПРОЕКТЫ\2022 01 28 СтудСтартап\Заглушка и баннеры\_Backslash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0816" y="2242505"/>
            <a:ext cx="3070771" cy="307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684" y="2410773"/>
            <a:ext cx="478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 Black" panose="020B0A04020102020204" pitchFamily="34" charset="0"/>
              </a:rPr>
              <a:t>При поступлении заявок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00362" y="14916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53" r="7053" b="24636"/>
          <a:stretch/>
        </p:blipFill>
        <p:spPr bwMode="auto">
          <a:xfrm>
            <a:off x="4210551" y="3507854"/>
            <a:ext cx="4837525" cy="1296145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100562" y="297714"/>
            <a:ext cx="1069101" cy="4551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-529368" y="667361"/>
            <a:ext cx="1870184" cy="765718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382669">
            <a:off x="4356782" y="3669497"/>
            <a:ext cx="957823" cy="94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9288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17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2804" y="126313"/>
            <a:ext cx="7948776" cy="507831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При поступлении заявок</a:t>
            </a:r>
            <a:endParaRPr lang="ru-RU" b="1" dirty="0"/>
          </a:p>
          <a:p>
            <a:r>
              <a:rPr lang="ru-RU" sz="1600" b="1" dirty="0" smtClean="0"/>
              <a:t>Вопрос № 19 </a:t>
            </a:r>
            <a:r>
              <a:rPr lang="ru-RU" sz="1600" dirty="0" smtClean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Может ли Заявитель использовать существующие и зарегистрированные РИД?</a:t>
            </a:r>
          </a:p>
          <a:p>
            <a:r>
              <a:rPr lang="ru-RU" sz="1600" b="1" u="sng" dirty="0" smtClean="0"/>
              <a:t>Ответ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 smtClean="0"/>
              <a:t>Необходимо обратиться к п. 1.3 Положения:</a:t>
            </a:r>
          </a:p>
          <a:p>
            <a:r>
              <a:rPr lang="ru-RU" sz="1600" dirty="0" smtClean="0"/>
              <a:t>Предлагаемые в </a:t>
            </a:r>
            <a:r>
              <a:rPr lang="ru-RU" sz="1600" dirty="0"/>
              <a:t>заявке идея/задел, сформированные на базе существующей разработки, обязательно должны содержать интеллектуальный вклад заявителя, улучшающий функциональную эффективность использования </a:t>
            </a:r>
            <a:r>
              <a:rPr lang="ru-RU" sz="1600" dirty="0" smtClean="0"/>
              <a:t>товара/ изделия/ технологии/услуги </a:t>
            </a:r>
            <a:r>
              <a:rPr lang="ru-RU" sz="1600" dirty="0"/>
              <a:t>потребителем (доработку, адаптацию, новизну, улучшающую инновацию и др.). Предлагаемые идея/задел не должны нарушать авторские и иные права существующей разработки, закрепленные нормами российского законодательства</a:t>
            </a:r>
            <a:r>
              <a:rPr lang="ru-RU" sz="1600" dirty="0" smtClean="0"/>
              <a:t>.</a:t>
            </a:r>
          </a:p>
          <a:p>
            <a:endParaRPr lang="ru-RU" sz="1600" dirty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20</a:t>
            </a:r>
            <a:r>
              <a:rPr lang="ru-RU" sz="1600" dirty="0" smtClean="0"/>
              <a:t> </a:t>
            </a:r>
            <a:r>
              <a:rPr lang="ru-RU" sz="1600" dirty="0"/>
              <a:t>– Должен ли участник уже иметь зарегистрированный патент?</a:t>
            </a:r>
          </a:p>
          <a:p>
            <a:r>
              <a:rPr lang="ru-RU" sz="1600" b="1" u="sng" dirty="0"/>
              <a:t>Ответ:</a:t>
            </a:r>
            <a:r>
              <a:rPr lang="ru-RU" sz="1600" dirty="0"/>
              <a:t> Нет, не должен. </a:t>
            </a:r>
            <a:r>
              <a:rPr lang="ru-RU" sz="1600" dirty="0" smtClean="0"/>
              <a:t> </a:t>
            </a:r>
            <a:endParaRPr lang="en-US" sz="1600" dirty="0" smtClean="0"/>
          </a:p>
          <a:p>
            <a:endParaRPr lang="en-US" sz="1600" dirty="0"/>
          </a:p>
          <a:p>
            <a:r>
              <a:rPr lang="ru-RU" sz="1600" b="1" dirty="0"/>
              <a:t>Вопрос № 21 </a:t>
            </a:r>
            <a:r>
              <a:rPr lang="ru-RU" sz="1600" dirty="0" smtClean="0"/>
              <a:t>– Нужно ли заверять заявку патента, если на него ссылаться при подаче заявки?</a:t>
            </a:r>
          </a:p>
          <a:p>
            <a:r>
              <a:rPr lang="ru-RU" sz="1600" b="1" u="sng" dirty="0"/>
              <a:t>Ответ:</a:t>
            </a:r>
            <a:r>
              <a:rPr lang="ru-RU" sz="1600" dirty="0" smtClean="0"/>
              <a:t> Заверять заявку не нужно, но копию такой заявки необходимо добавить в качестве подтверждения.</a:t>
            </a:r>
            <a:endParaRPr lang="ru-RU" sz="16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277693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18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482804" y="280202"/>
            <a:ext cx="7948776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600" b="1" dirty="0" smtClean="0"/>
              <a:t>Вопрос № 22 </a:t>
            </a:r>
            <a:r>
              <a:rPr lang="ru-RU" sz="1600" dirty="0" smtClean="0"/>
              <a:t>–</a:t>
            </a:r>
            <a:r>
              <a:rPr lang="en-US" sz="1600" dirty="0" smtClean="0"/>
              <a:t> </a:t>
            </a:r>
            <a:r>
              <a:rPr lang="ru-RU" sz="1600" dirty="0" smtClean="0"/>
              <a:t> Какой должен быть сам проект (образовательный стартап/привлекающий школьников в профессию/ развитие добровольчества и т.д.)?</a:t>
            </a:r>
          </a:p>
          <a:p>
            <a:r>
              <a:rPr lang="ru-RU" sz="1600" b="1" u="sng" dirty="0" smtClean="0"/>
              <a:t>Ответ</a:t>
            </a:r>
            <a:r>
              <a:rPr lang="ru-RU" sz="1600" dirty="0" smtClean="0"/>
              <a:t>:</a:t>
            </a:r>
            <a:r>
              <a:rPr lang="en-US" sz="1600" dirty="0" smtClean="0"/>
              <a:t> </a:t>
            </a:r>
            <a:r>
              <a:rPr lang="ru-RU" sz="1600" dirty="0"/>
              <a:t> Проект, поданный в рамках заявки по программе Студенческий стартап, может быть любой направленности (для этого было добавлено новое направление Н7. Креативные индустрии). Главное требование, чтобы </a:t>
            </a:r>
            <a:r>
              <a:rPr lang="ru-RU" sz="1600" dirty="0" smtClean="0"/>
              <a:t>проекты </a:t>
            </a:r>
            <a:r>
              <a:rPr lang="ru-RU" sz="1600" dirty="0"/>
              <a:t>были технологическими, так как Федеральный проект звучит как «Платформа университетского </a:t>
            </a:r>
            <a:r>
              <a:rPr lang="ru-RU" sz="1600" b="1" u="sng" dirty="0"/>
              <a:t>технологического </a:t>
            </a:r>
            <a:r>
              <a:rPr lang="ru-RU" sz="1600" dirty="0"/>
              <a:t>предпринимательства».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23</a:t>
            </a:r>
            <a:r>
              <a:rPr lang="ru-RU" sz="1600" dirty="0" smtClean="0"/>
              <a:t> </a:t>
            </a:r>
            <a:r>
              <a:rPr lang="ru-RU" sz="1600" dirty="0"/>
              <a:t>– </a:t>
            </a:r>
            <a:r>
              <a:rPr lang="ru-RU" sz="1600" dirty="0" smtClean="0"/>
              <a:t> Можно ли открыть магазин одежды?</a:t>
            </a:r>
            <a:endParaRPr lang="ru-RU" sz="1600" dirty="0"/>
          </a:p>
          <a:p>
            <a:r>
              <a:rPr lang="ru-RU" sz="1600" b="1" u="sng" dirty="0"/>
              <a:t>Ответ:</a:t>
            </a:r>
            <a:r>
              <a:rPr lang="ru-RU" sz="1600" dirty="0"/>
              <a:t>  Если такой проект является </a:t>
            </a:r>
            <a:r>
              <a:rPr lang="ru-RU" sz="1600" dirty="0" smtClean="0"/>
              <a:t>технологическим (т.е. технологичная одежда), </a:t>
            </a:r>
            <a:r>
              <a:rPr lang="ru-RU" sz="1600" dirty="0"/>
              <a:t>то да. Если речь идет </a:t>
            </a:r>
            <a:r>
              <a:rPr lang="ru-RU" sz="1600" dirty="0" smtClean="0"/>
              <a:t>о продаже </a:t>
            </a:r>
            <a:r>
              <a:rPr lang="ru-RU" sz="1600" dirty="0"/>
              <a:t>обычной </a:t>
            </a:r>
            <a:r>
              <a:rPr lang="ru-RU" sz="1600" dirty="0" smtClean="0"/>
              <a:t>одежды, </a:t>
            </a:r>
            <a:r>
              <a:rPr lang="ru-RU" sz="1600" dirty="0"/>
              <a:t>то к технологиям это не имеет никакого отношения</a:t>
            </a:r>
            <a:r>
              <a:rPr lang="ru-RU" sz="1600" dirty="0" smtClean="0"/>
              <a:t>. </a:t>
            </a:r>
            <a:endParaRPr lang="ru-RU" sz="1600" dirty="0"/>
          </a:p>
          <a:p>
            <a:endParaRPr lang="ru-RU" sz="1600" dirty="0" smtClean="0"/>
          </a:p>
          <a:p>
            <a:r>
              <a:rPr lang="ru-RU" sz="1600" b="1" dirty="0"/>
              <a:t>Вопрос № </a:t>
            </a:r>
            <a:r>
              <a:rPr lang="ru-RU" sz="1600" b="1" dirty="0" smtClean="0"/>
              <a:t>24</a:t>
            </a:r>
            <a:r>
              <a:rPr lang="ru-RU" sz="1600" dirty="0" smtClean="0"/>
              <a:t> </a:t>
            </a:r>
            <a:r>
              <a:rPr lang="ru-RU" sz="1600" dirty="0"/>
              <a:t>–  </a:t>
            </a:r>
            <a:r>
              <a:rPr lang="ru-RU" sz="1600" dirty="0" smtClean="0"/>
              <a:t>На что больше направлен проект: на науку или коммерциализацию?</a:t>
            </a:r>
            <a:endParaRPr lang="ru-RU" sz="1600" dirty="0"/>
          </a:p>
          <a:p>
            <a:r>
              <a:rPr lang="ru-RU" sz="1600" b="1" u="sng" dirty="0"/>
              <a:t>Ответ:</a:t>
            </a:r>
            <a:r>
              <a:rPr lang="ru-RU" sz="1600" dirty="0"/>
              <a:t>  Программа </a:t>
            </a:r>
            <a:r>
              <a:rPr lang="ru-RU" sz="1600" dirty="0" smtClean="0"/>
              <a:t>направлена на реализацию </a:t>
            </a:r>
            <a:r>
              <a:rPr lang="ru-RU" sz="1600" dirty="0"/>
              <a:t>стартап-проектов и на выполнение работ по разработке </a:t>
            </a:r>
            <a:r>
              <a:rPr lang="ru-RU" sz="1600" dirty="0" smtClean="0"/>
              <a:t>новых товаров</a:t>
            </a:r>
            <a:r>
              <a:rPr lang="ru-RU" sz="1600" dirty="0"/>
              <a:t>, изделий, технологий или услуг с использованием результатов </a:t>
            </a:r>
            <a:r>
              <a:rPr lang="ru-RU" sz="1600" dirty="0" smtClean="0"/>
              <a:t>собственных научно-технических </a:t>
            </a:r>
            <a:r>
              <a:rPr lang="ru-RU" sz="1600" dirty="0"/>
              <a:t>и технологических исследований, имеющих </a:t>
            </a:r>
            <a:r>
              <a:rPr lang="ru-RU" sz="1600" dirty="0" smtClean="0"/>
              <a:t>потенциал коммерциализации </a:t>
            </a:r>
            <a:r>
              <a:rPr lang="ru-RU" sz="1600" dirty="0"/>
              <a:t>и находящихся на самой ранней стадии развития</a:t>
            </a:r>
            <a:r>
              <a:rPr lang="ru-RU" sz="1600" dirty="0" smtClean="0"/>
              <a:t>.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17949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19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17034" y="37149"/>
            <a:ext cx="7948776" cy="72943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При поступлении заявок</a:t>
            </a:r>
          </a:p>
          <a:p>
            <a:r>
              <a:rPr lang="ru-RU" b="1" dirty="0"/>
              <a:t>Вопрос № </a:t>
            </a:r>
            <a:r>
              <a:rPr lang="ru-RU" b="1" dirty="0" smtClean="0"/>
              <a:t>25 </a:t>
            </a:r>
            <a:r>
              <a:rPr lang="ru-RU" dirty="0" smtClean="0"/>
              <a:t>– Каким документом подтвердить участие в программе «Стартап как диплом»?</a:t>
            </a:r>
            <a:endParaRPr lang="ru-RU" dirty="0"/>
          </a:p>
          <a:p>
            <a:r>
              <a:rPr lang="ru-RU" b="1" u="sng" dirty="0"/>
              <a:t>Ответ</a:t>
            </a:r>
            <a:r>
              <a:rPr lang="ru-RU" dirty="0"/>
              <a:t>: Строгих требований к формату документа нет. Может быть письмо/справка с печатью организации об участии заявителя в программе «Стартап как диплом», подписанная уполномоченным лицом (например, заведующим кафедрой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25</a:t>
            </a:r>
            <a:r>
              <a:rPr lang="ru-RU" dirty="0" smtClean="0"/>
              <a:t> – Имеется ли примерный бланк письма соответствия проекта научно-техническим приоритетами организации?</a:t>
            </a:r>
            <a:endParaRPr lang="ru-RU" dirty="0"/>
          </a:p>
          <a:p>
            <a:r>
              <a:rPr lang="ru-RU" b="1" u="sng" dirty="0"/>
              <a:t>Ответ</a:t>
            </a:r>
            <a:r>
              <a:rPr lang="ru-RU" b="1" u="sng" dirty="0" smtClean="0"/>
              <a:t>:</a:t>
            </a:r>
            <a:r>
              <a:rPr lang="ru-RU" dirty="0"/>
              <a:t> Нет, данное письмо оформляется в свободной форме. </a:t>
            </a:r>
          </a:p>
          <a:p>
            <a:endParaRPr lang="ru-RU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26</a:t>
            </a:r>
            <a:r>
              <a:rPr lang="ru-RU" dirty="0" smtClean="0"/>
              <a:t> – Как учитывается прохождение акселератора для принятия решения о поддержке?</a:t>
            </a:r>
            <a:endParaRPr lang="ru-RU" dirty="0"/>
          </a:p>
          <a:p>
            <a:r>
              <a:rPr lang="ru-RU" b="1" u="sng" dirty="0" smtClean="0"/>
              <a:t>Ответ:</a:t>
            </a:r>
            <a:r>
              <a:rPr lang="ru-RU" dirty="0"/>
              <a:t> </a:t>
            </a:r>
            <a:r>
              <a:rPr lang="ru-RU" dirty="0" smtClean="0"/>
              <a:t>Прохождение акселерационной </a:t>
            </a:r>
            <a:r>
              <a:rPr lang="ru-RU" dirty="0"/>
              <a:t>программы </a:t>
            </a:r>
            <a:r>
              <a:rPr lang="ru-RU" dirty="0" smtClean="0"/>
              <a:t>относится </a:t>
            </a:r>
            <a:r>
              <a:rPr lang="ru-RU" dirty="0"/>
              <a:t>к показателю </a:t>
            </a:r>
            <a:r>
              <a:rPr lang="ru-RU" dirty="0" smtClean="0"/>
              <a:t>«Оценка </a:t>
            </a:r>
            <a:r>
              <a:rPr lang="ru-RU" dirty="0"/>
              <a:t>участия в образовательных программах повышения предпринимательской </a:t>
            </a:r>
            <a:r>
              <a:rPr lang="ru-RU" dirty="0" smtClean="0"/>
              <a:t>компетентности». </a:t>
            </a:r>
            <a:r>
              <a:rPr lang="ru-RU" dirty="0"/>
              <a:t>Соответственно будет оцениваться и учитываться при составлении рейтинга по итогам независимой экспертизы.</a:t>
            </a:r>
          </a:p>
          <a:p>
            <a:endParaRPr lang="ru-RU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422440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051720" y="729131"/>
            <a:ext cx="2952328" cy="258443"/>
          </a:xfrm>
          <a:prstGeom prst="roundRect">
            <a:avLst>
              <a:gd name="adj" fmla="val 50000"/>
            </a:avLst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83568" y="586119"/>
            <a:ext cx="7948776" cy="477053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«Студенческий стартап»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реализуется Фондом в рамках федерального проекта «Платформа университетского </a:t>
            </a:r>
            <a:r>
              <a:rPr lang="ru-RU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технологического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предпринимательства».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Администратор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федерального проекта: Минобрнауки России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реализации программы*: 2022-2030 годы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грантов по программе*: 30 тыс. единиц</a:t>
            </a:r>
          </a:p>
          <a:p>
            <a:pPr algn="just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i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Действующая редакция федерального проекта ограничена 2024 годом, но в настоящее время Минобрнауки России осуществляет согласование пролонгации федерального проекта до 2030 года.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98688" y="1889770"/>
            <a:ext cx="238390" cy="238390"/>
          </a:xfrm>
          <a:prstGeom prst="roundRect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89620" y="2499370"/>
            <a:ext cx="347458" cy="238390"/>
          </a:xfrm>
          <a:prstGeom prst="roundRect">
            <a:avLst>
              <a:gd name="adj" fmla="val 50000"/>
            </a:avLst>
          </a:prstGeom>
          <a:solidFill>
            <a:srgbClr val="9966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0088" y="3089920"/>
            <a:ext cx="466990" cy="238390"/>
          </a:xfrm>
          <a:prstGeom prst="roundRect">
            <a:avLst>
              <a:gd name="adj" fmla="val 50000"/>
            </a:avLst>
          </a:prstGeom>
          <a:solidFill>
            <a:srgbClr val="9966FF">
              <a:alpha val="2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331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20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7677" y="530928"/>
            <a:ext cx="7948776" cy="424731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При поступлении заявок</a:t>
            </a:r>
          </a:p>
          <a:p>
            <a:r>
              <a:rPr lang="ru-RU" b="1" dirty="0"/>
              <a:t>Вопрос № </a:t>
            </a:r>
            <a:r>
              <a:rPr lang="ru-RU" b="1" dirty="0" smtClean="0"/>
              <a:t>27 </a:t>
            </a:r>
            <a:r>
              <a:rPr lang="ru-RU" dirty="0" smtClean="0"/>
              <a:t>–  Что подразумевается под блоком (</a:t>
            </a:r>
            <a:r>
              <a:rPr lang="ru-RU" dirty="0"/>
              <a:t>в заявке) «Организационно-финансовая схема (принципы, алгоритмы) организации </a:t>
            </a:r>
            <a:r>
              <a:rPr lang="ru-RU" dirty="0" smtClean="0"/>
              <a:t>бизнеса»?</a:t>
            </a:r>
            <a:endParaRPr lang="ru-RU" dirty="0"/>
          </a:p>
          <a:p>
            <a:r>
              <a:rPr lang="ru-RU" b="1" u="sng" dirty="0"/>
              <a:t>Ответ</a:t>
            </a:r>
            <a:r>
              <a:rPr lang="ru-RU" dirty="0"/>
              <a:t>:  Блок </a:t>
            </a:r>
            <a:r>
              <a:rPr lang="ru-RU" dirty="0" smtClean="0"/>
              <a:t>подразумевает </a:t>
            </a:r>
            <a:r>
              <a:rPr lang="ru-RU" dirty="0"/>
              <a:t>описание принципов/алгоритмов </a:t>
            </a:r>
            <a:r>
              <a:rPr lang="ru-RU" dirty="0" smtClean="0"/>
              <a:t>того, </a:t>
            </a:r>
            <a:r>
              <a:rPr lang="ru-RU" dirty="0"/>
              <a:t>как будет организован бизнес. Как будет выстраиваться взаимоотношения между создаваемым юридическим лицом и предполагаемым потребителем, будет ли браться заём в банке, будет ли организовываться сеть </a:t>
            </a:r>
            <a:r>
              <a:rPr lang="ru-RU" dirty="0" smtClean="0"/>
              <a:t>посредников и </a:t>
            </a:r>
            <a:r>
              <a:rPr lang="ru-RU" dirty="0"/>
              <a:t>т.д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28</a:t>
            </a:r>
            <a:r>
              <a:rPr lang="ru-RU" dirty="0" smtClean="0"/>
              <a:t> –  Как следует заполнять финансовый блок? А именно расчет доходов и расходов. Есть ли шаблоны составления финансовой модели доходной и расходной частей?</a:t>
            </a:r>
            <a:endParaRPr lang="ru-RU" dirty="0"/>
          </a:p>
          <a:p>
            <a:r>
              <a:rPr lang="ru-RU" b="1" u="sng" dirty="0"/>
              <a:t>Ответ</a:t>
            </a:r>
            <a:r>
              <a:rPr lang="ru-RU" b="1" u="sng" dirty="0" smtClean="0"/>
              <a:t>:</a:t>
            </a:r>
            <a:r>
              <a:rPr lang="ru-RU" dirty="0"/>
              <a:t>  </a:t>
            </a:r>
            <a:r>
              <a:rPr lang="ru-RU" dirty="0" smtClean="0"/>
              <a:t>Такого шаблона </a:t>
            </a:r>
            <a:r>
              <a:rPr lang="ru-RU" dirty="0"/>
              <a:t>нет. Но заполняется финансовый блок таким образом, как Вы предполагаете получение доходов и </a:t>
            </a:r>
            <a:r>
              <a:rPr lang="ru-RU" dirty="0" smtClean="0"/>
              <a:t>осуществление расходов</a:t>
            </a:r>
            <a:r>
              <a:rPr lang="ru-RU" dirty="0"/>
              <a:t>. Никто не говорит о том, что именно так и будет, но как Вы сами </a:t>
            </a:r>
            <a:r>
              <a:rPr lang="ru-RU" dirty="0" smtClean="0"/>
              <a:t>видите это процесс - </a:t>
            </a:r>
            <a:r>
              <a:rPr lang="ru-RU" dirty="0"/>
              <a:t>нам необходимо именно это </a:t>
            </a:r>
            <a:r>
              <a:rPr lang="ru-RU" dirty="0" smtClean="0"/>
              <a:t>увидеть. </a:t>
            </a:r>
          </a:p>
        </p:txBody>
      </p:sp>
    </p:spTree>
    <p:extLst>
      <p:ext uri="{BB962C8B-B14F-4D97-AF65-F5344CB8AC3E}">
        <p14:creationId xmlns:p14="http://schemas.microsoft.com/office/powerpoint/2010/main" xmlns="" val="3229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21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607677" y="392430"/>
            <a:ext cx="7948776" cy="452431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При поступлении заявок</a:t>
            </a:r>
          </a:p>
          <a:p>
            <a:r>
              <a:rPr lang="ru-RU" b="1" dirty="0"/>
              <a:t>Вопрос № </a:t>
            </a:r>
            <a:r>
              <a:rPr lang="ru-RU" b="1" dirty="0" smtClean="0"/>
              <a:t>29 </a:t>
            </a:r>
            <a:r>
              <a:rPr lang="ru-RU" dirty="0"/>
              <a:t>– Что необходимо описать в разделе </a:t>
            </a:r>
            <a:r>
              <a:rPr lang="ru-RU" dirty="0" smtClean="0"/>
              <a:t>«Функционирование </a:t>
            </a:r>
            <a:r>
              <a:rPr lang="ru-RU" dirty="0"/>
              <a:t>юридического </a:t>
            </a:r>
            <a:r>
              <a:rPr lang="ru-RU" dirty="0" smtClean="0"/>
              <a:t>лица»?</a:t>
            </a:r>
            <a:endParaRPr lang="ru-RU" dirty="0"/>
          </a:p>
          <a:p>
            <a:r>
              <a:rPr lang="ru-RU" b="1" u="sng" dirty="0"/>
              <a:t>Ответ</a:t>
            </a:r>
            <a:r>
              <a:rPr lang="ru-RU" dirty="0"/>
              <a:t>: В </a:t>
            </a:r>
            <a:r>
              <a:rPr lang="ru-RU" dirty="0" smtClean="0"/>
              <a:t>блоке приводится </a:t>
            </a:r>
            <a:r>
              <a:rPr lang="ru-RU" dirty="0"/>
              <a:t>описание того, как Вы представляете функционирование организации на период грантовой поддержки и максимально прогнозируемый срок, но не менее 2-х лет после завершения договора гранта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30</a:t>
            </a:r>
            <a:r>
              <a:rPr lang="ru-RU" dirty="0"/>
              <a:t> –  Как распланировать заключительный </a:t>
            </a:r>
            <a:r>
              <a:rPr lang="ru-RU" dirty="0" smtClean="0"/>
              <a:t>пункт? </a:t>
            </a:r>
            <a:r>
              <a:rPr lang="ru-RU" dirty="0"/>
              <a:t>Бюджет проекта (расходы и доходы). Расходы надо включить в </a:t>
            </a:r>
            <a:r>
              <a:rPr lang="ru-RU" dirty="0" smtClean="0"/>
              <a:t>рамки </a:t>
            </a:r>
            <a:r>
              <a:rPr lang="ru-RU" dirty="0"/>
              <a:t>1.000.000 рублей? Финансирование выделяется исключительно на закупку сырья, комплектующих или материалов или можно в финансовый план включать затраты на НИР</a:t>
            </a:r>
            <a:r>
              <a:rPr lang="ru-RU" dirty="0" smtClean="0"/>
              <a:t>?</a:t>
            </a:r>
            <a:endParaRPr lang="ru-RU" dirty="0"/>
          </a:p>
          <a:p>
            <a:r>
              <a:rPr lang="ru-RU" b="1" u="sng" dirty="0"/>
              <a:t>Ответ</a:t>
            </a:r>
            <a:r>
              <a:rPr lang="ru-RU" b="1" u="sng" dirty="0" smtClean="0"/>
              <a:t>:</a:t>
            </a:r>
            <a:r>
              <a:rPr lang="ru-RU" dirty="0"/>
              <a:t>  В разделе </a:t>
            </a:r>
            <a:r>
              <a:rPr lang="ru-RU" dirty="0" smtClean="0"/>
              <a:t>«Перечень </a:t>
            </a:r>
            <a:r>
              <a:rPr lang="ru-RU" dirty="0"/>
              <a:t>планируемых работ с </a:t>
            </a:r>
            <a:r>
              <a:rPr lang="ru-RU" dirty="0" smtClean="0"/>
              <a:t>детализацией» необходимо расписать, </a:t>
            </a:r>
            <a:r>
              <a:rPr lang="ru-RU" dirty="0"/>
              <a:t>на что Вы планируете потратить 1 млн. рублей.</a:t>
            </a:r>
          </a:p>
          <a:p>
            <a:r>
              <a:rPr lang="ru-RU" dirty="0"/>
              <a:t>Статьи расходов достаточно широкие, указаны в </a:t>
            </a:r>
            <a:r>
              <a:rPr lang="ru-RU" dirty="0" smtClean="0"/>
              <a:t>Положении (см. пункт 3.4)</a:t>
            </a:r>
          </a:p>
        </p:txBody>
      </p:sp>
    </p:spTree>
    <p:extLst>
      <p:ext uri="{BB962C8B-B14F-4D97-AF65-F5344CB8AC3E}">
        <p14:creationId xmlns:p14="http://schemas.microsoft.com/office/powerpoint/2010/main" xmlns="" val="24097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27" y="654068"/>
            <a:ext cx="4824535" cy="502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45693" y="-61454"/>
            <a:ext cx="4796335" cy="5229976"/>
          </a:xfrm>
          <a:prstGeom prst="parallelogram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2475" y="1174601"/>
            <a:ext cx="70199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:\ПРОЕКТЫ\2022 01 28 СтудСтартап\Студенческий Стартап v1.1\1-Знак-рубля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684" y="2665263"/>
            <a:ext cx="2405552" cy="240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685" y="24107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Статьи 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расходов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362" y="14916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18752">
            <a:off x="-1974057" y="2715766"/>
            <a:ext cx="3948113" cy="151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209986" y="721826"/>
            <a:ext cx="810286" cy="344945"/>
          </a:xfrm>
          <a:prstGeom prst="roundRect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615129" y="549353"/>
            <a:ext cx="810286" cy="344945"/>
          </a:xfrm>
          <a:prstGeom prst="roundRect">
            <a:avLst>
              <a:gd name="adj" fmla="val 50000"/>
            </a:avLst>
          </a:prstGeom>
          <a:solidFill>
            <a:srgbClr val="9966FF">
              <a:alpha val="6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132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23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37119" y="-308570"/>
            <a:ext cx="7948776" cy="72943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dirty="0"/>
          </a:p>
          <a:p>
            <a:pPr algn="ctr"/>
            <a:r>
              <a:rPr lang="ru-RU" b="1" dirty="0" smtClean="0"/>
              <a:t>Статьи расходов</a:t>
            </a:r>
          </a:p>
          <a:p>
            <a:pPr algn="ctr"/>
            <a:endParaRPr lang="ru-RU" b="1" dirty="0" smtClean="0"/>
          </a:p>
          <a:p>
            <a:r>
              <a:rPr lang="ru-RU" b="1" dirty="0"/>
              <a:t>Вопрос № </a:t>
            </a:r>
            <a:r>
              <a:rPr lang="ru-RU" b="1" dirty="0" smtClean="0"/>
              <a:t>31</a:t>
            </a:r>
            <a:r>
              <a:rPr lang="ru-RU" dirty="0" smtClean="0"/>
              <a:t> </a:t>
            </a:r>
            <a:r>
              <a:rPr lang="ru-RU" dirty="0"/>
              <a:t>– Будут ли ограничения по статьям расходов?</a:t>
            </a:r>
          </a:p>
          <a:p>
            <a:r>
              <a:rPr lang="ru-RU" u="sng" dirty="0"/>
              <a:t>Ответ</a:t>
            </a:r>
            <a:r>
              <a:rPr lang="ru-RU" dirty="0"/>
              <a:t>: Нет. Ограничений не будет.</a:t>
            </a:r>
          </a:p>
          <a:p>
            <a:pPr algn="ctr"/>
            <a:endParaRPr lang="ru-RU" b="1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32</a:t>
            </a:r>
            <a:r>
              <a:rPr lang="ru-RU" dirty="0" smtClean="0"/>
              <a:t> </a:t>
            </a:r>
            <a:r>
              <a:rPr lang="ru-RU" dirty="0"/>
              <a:t>– Что понимается под «прочими экономически обоснованными затратами» в части направлений расходов?</a:t>
            </a:r>
          </a:p>
          <a:p>
            <a:r>
              <a:rPr lang="ru-RU" u="sng" dirty="0"/>
              <a:t>Ответ:</a:t>
            </a:r>
            <a:r>
              <a:rPr lang="ru-RU" dirty="0"/>
              <a:t> </a:t>
            </a:r>
            <a:r>
              <a:rPr lang="ru-RU" dirty="0" smtClean="0"/>
              <a:t>Это </a:t>
            </a:r>
            <a:r>
              <a:rPr lang="ru-RU" dirty="0"/>
              <a:t>те затраты, которые не подходят под все изложенные направления расходов, но связанные с реализацией стартап-проекта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33 </a:t>
            </a:r>
            <a:r>
              <a:rPr lang="ru-RU" dirty="0"/>
              <a:t>– </a:t>
            </a:r>
            <a:r>
              <a:rPr lang="ru-RU" dirty="0" smtClean="0"/>
              <a:t>Если </a:t>
            </a:r>
            <a:r>
              <a:rPr lang="ru-RU" dirty="0" err="1" smtClean="0"/>
              <a:t>грантополучатель</a:t>
            </a:r>
            <a:r>
              <a:rPr lang="ru-RU" dirty="0" smtClean="0"/>
              <a:t> не сможет на каком либо этапе достигнуть планируемые результаты, то как Фонд будет поступать?</a:t>
            </a:r>
          </a:p>
          <a:p>
            <a:r>
              <a:rPr lang="ru-RU" dirty="0"/>
              <a:t>Ответ: В случае невыполнения </a:t>
            </a:r>
            <a:r>
              <a:rPr lang="ru-RU" dirty="0" err="1"/>
              <a:t>грантополучателем</a:t>
            </a:r>
            <a:r>
              <a:rPr lang="ru-RU" dirty="0"/>
              <a:t> очередного этапа Работ, а также </a:t>
            </a:r>
            <a:r>
              <a:rPr lang="ru-RU" dirty="0" smtClean="0"/>
              <a:t>при отсутствии </a:t>
            </a:r>
            <a:r>
              <a:rPr lang="ru-RU" dirty="0"/>
              <a:t>утвержденных отчетных документов, предусмотренных п. 5.4 и п. </a:t>
            </a:r>
            <a:r>
              <a:rPr lang="ru-RU" dirty="0" smtClean="0"/>
              <a:t>5.5 Положения</a:t>
            </a:r>
            <a:r>
              <a:rPr lang="ru-RU" dirty="0"/>
              <a:t>, за этап предусмотренного Договором календарного плана в </a:t>
            </a:r>
            <a:r>
              <a:rPr lang="ru-RU" dirty="0" smtClean="0"/>
              <a:t>установленные этим </a:t>
            </a:r>
            <a:r>
              <a:rPr lang="ru-RU" dirty="0"/>
              <a:t>планом сроки Фонд вправе потребовать от </a:t>
            </a:r>
            <a:r>
              <a:rPr lang="ru-RU" dirty="0" err="1"/>
              <a:t>грантополучателя</a:t>
            </a:r>
            <a:r>
              <a:rPr lang="ru-RU" dirty="0"/>
              <a:t> возврата </a:t>
            </a:r>
            <a:r>
              <a:rPr lang="ru-RU" dirty="0" smtClean="0"/>
              <a:t>гранта в </a:t>
            </a:r>
            <a:r>
              <a:rPr lang="ru-RU" dirty="0"/>
              <a:t>объеме стоимости данного этапа или фактически перечисленных средств по Договору.</a:t>
            </a:r>
          </a:p>
          <a:p>
            <a:endParaRPr lang="ru-RU" dirty="0"/>
          </a:p>
          <a:p>
            <a:pPr algn="ctr"/>
            <a:endParaRPr lang="ru-RU" b="1" dirty="0" smtClean="0"/>
          </a:p>
          <a:p>
            <a:endParaRPr lang="ru-RU" b="1" dirty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17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9880" y="195486"/>
            <a:ext cx="3185144" cy="3318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90552" y="-20977"/>
            <a:ext cx="6638156" cy="5164477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96552" y="1581150"/>
            <a:ext cx="8088313" cy="271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Скругленный прямоугольник 2"/>
          <p:cNvSpPr/>
          <p:nvPr/>
        </p:nvSpPr>
        <p:spPr>
          <a:xfrm>
            <a:off x="-1260648" y="418354"/>
            <a:ext cx="1728192" cy="735705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684" y="2410773"/>
            <a:ext cx="47897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Реализация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проекта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362" y="1491630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 ответы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:\ПРОЕКТЫ\2022 01 28 СтудСтартап\Вся графика\Прозрачные буквы и фигуры\Призмы, фигуры\Angle_A2\Atom_5_-_Icosa001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2029" y="-90076"/>
            <a:ext cx="390207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7512248" y="3674370"/>
            <a:ext cx="1452239" cy="618230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75181" y="4117274"/>
            <a:ext cx="1049663" cy="446850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6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25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41213" y="333985"/>
            <a:ext cx="7948776" cy="646330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b="1" dirty="0" smtClean="0"/>
              <a:t>Реализация проекта</a:t>
            </a:r>
          </a:p>
          <a:p>
            <a:endParaRPr lang="ru-RU" b="1" dirty="0"/>
          </a:p>
          <a:p>
            <a:r>
              <a:rPr lang="ru-RU" b="1" dirty="0"/>
              <a:t>Вопрос № </a:t>
            </a:r>
            <a:r>
              <a:rPr lang="ru-RU" b="1" dirty="0" smtClean="0"/>
              <a:t>34 </a:t>
            </a:r>
            <a:r>
              <a:rPr lang="ru-RU" dirty="0"/>
              <a:t>– Как отчитываться за работы по гранту?</a:t>
            </a:r>
          </a:p>
          <a:p>
            <a:r>
              <a:rPr lang="ru-RU" b="1" u="sng" dirty="0"/>
              <a:t>Ответ</a:t>
            </a:r>
            <a:r>
              <a:rPr lang="ru-RU" dirty="0"/>
              <a:t>: В соответствии с п. 5.4 и 5.5 Положения. </a:t>
            </a:r>
          </a:p>
          <a:p>
            <a:endParaRPr lang="ru-RU" b="1" dirty="0" smtClean="0"/>
          </a:p>
          <a:p>
            <a:r>
              <a:rPr lang="ru-RU" b="1" dirty="0" smtClean="0"/>
              <a:t>Вопрос № 35 </a:t>
            </a:r>
            <a:r>
              <a:rPr lang="ru-RU" dirty="0" smtClean="0"/>
              <a:t>– Можно ли отчитаться за весь грант после 6 месяцев?</a:t>
            </a:r>
          </a:p>
          <a:p>
            <a:r>
              <a:rPr lang="ru-RU" b="1" u="sng" dirty="0" smtClean="0"/>
              <a:t>Ответ</a:t>
            </a:r>
            <a:r>
              <a:rPr lang="ru-RU" dirty="0" smtClean="0"/>
              <a:t>: Да, можно (см. п. 3.2 Положения).</a:t>
            </a:r>
          </a:p>
          <a:p>
            <a:endParaRPr lang="ru-RU" dirty="0"/>
          </a:p>
          <a:p>
            <a:r>
              <a:rPr lang="ru-RU" b="1" dirty="0" smtClean="0"/>
              <a:t>Вопрос № 36 </a:t>
            </a:r>
            <a:r>
              <a:rPr lang="ru-RU" dirty="0" smtClean="0"/>
              <a:t>– Какие требования к бизнес-плану?</a:t>
            </a:r>
          </a:p>
          <a:p>
            <a:r>
              <a:rPr lang="ru-RU" b="1" u="sng" dirty="0" smtClean="0"/>
              <a:t>Ответ</a:t>
            </a:r>
            <a:r>
              <a:rPr lang="ru-RU" dirty="0" smtClean="0"/>
              <a:t>: Требования к структуре и содержанию бизнес-плана размещены в Приложении 1 Методических материалов к Положению.</a:t>
            </a:r>
          </a:p>
          <a:p>
            <a:endParaRPr lang="ru-RU" dirty="0" smtClean="0"/>
          </a:p>
          <a:p>
            <a:r>
              <a:rPr lang="ru-RU" b="1" dirty="0"/>
              <a:t>Вопрос № </a:t>
            </a:r>
            <a:r>
              <a:rPr lang="ru-RU" b="1" dirty="0" smtClean="0"/>
              <a:t>37 </a:t>
            </a:r>
            <a:r>
              <a:rPr lang="ru-RU" dirty="0"/>
              <a:t>–</a:t>
            </a:r>
            <a:r>
              <a:rPr lang="en-US" dirty="0"/>
              <a:t> </a:t>
            </a:r>
            <a:r>
              <a:rPr lang="ru-RU" dirty="0"/>
              <a:t>Могут ли </a:t>
            </a:r>
            <a:r>
              <a:rPr lang="ru-RU" dirty="0" err="1"/>
              <a:t>грантополучатели</a:t>
            </a:r>
            <a:r>
              <a:rPr lang="ru-RU" dirty="0"/>
              <a:t> по программе «Студенческий стартап» после завершения проекта подавать заявки на «</a:t>
            </a:r>
            <a:r>
              <a:rPr lang="ru-RU" dirty="0" smtClean="0"/>
              <a:t>Старт-1</a:t>
            </a:r>
            <a:r>
              <a:rPr lang="ru-RU" dirty="0"/>
              <a:t>»?</a:t>
            </a:r>
          </a:p>
          <a:p>
            <a:r>
              <a:rPr lang="ru-RU" b="1" u="sng" dirty="0"/>
              <a:t>Ответ</a:t>
            </a:r>
            <a:r>
              <a:rPr lang="ru-RU" dirty="0"/>
              <a:t>: Да, </a:t>
            </a:r>
            <a:r>
              <a:rPr lang="ru-RU" dirty="0" smtClean="0"/>
              <a:t>конечно, </a:t>
            </a:r>
            <a:r>
              <a:rPr lang="ru-RU" dirty="0"/>
              <a:t>могут.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594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Равнобедренный треугольник 37"/>
          <p:cNvSpPr/>
          <p:nvPr/>
        </p:nvSpPr>
        <p:spPr>
          <a:xfrm rot="5400000">
            <a:off x="1243486" y="651472"/>
            <a:ext cx="4329396" cy="3802126"/>
          </a:xfrm>
          <a:prstGeom prst="triangle">
            <a:avLst/>
          </a:prstGeom>
          <a:solidFill>
            <a:srgbClr val="DCE6F2">
              <a:alpha val="5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Равнобедренный треугольник 41"/>
          <p:cNvSpPr/>
          <p:nvPr/>
        </p:nvSpPr>
        <p:spPr>
          <a:xfrm rot="5400000">
            <a:off x="563949" y="651472"/>
            <a:ext cx="4329396" cy="3802126"/>
          </a:xfrm>
          <a:prstGeom prst="triangle">
            <a:avLst/>
          </a:prstGeom>
          <a:solidFill>
            <a:schemeClr val="bg1">
              <a:alpha val="5294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67161" y="1491630"/>
            <a:ext cx="2160240" cy="1060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вал 2"/>
          <p:cNvSpPr/>
          <p:nvPr/>
        </p:nvSpPr>
        <p:spPr>
          <a:xfrm>
            <a:off x="2112829" y="4468646"/>
            <a:ext cx="643580" cy="6435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 rot="10800000">
            <a:off x="8202913" y="229014"/>
            <a:ext cx="631315" cy="1000619"/>
            <a:chOff x="504610" y="1707654"/>
            <a:chExt cx="466990" cy="143854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733210" y="1707654"/>
              <a:ext cx="238390" cy="238390"/>
            </a:xfrm>
            <a:prstGeom prst="roundRect">
              <a:avLst>
                <a:gd name="adj" fmla="val 50000"/>
              </a:avLst>
            </a:prstGeom>
            <a:solidFill>
              <a:srgbClr val="99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624142" y="2317254"/>
              <a:ext cx="347458" cy="238390"/>
            </a:xfrm>
            <a:prstGeom prst="roundRect">
              <a:avLst>
                <a:gd name="adj" fmla="val 50000"/>
              </a:avLst>
            </a:prstGeom>
            <a:solidFill>
              <a:srgbClr val="9966FF">
                <a:alpha val="5803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04610" y="2907804"/>
              <a:ext cx="466990" cy="238390"/>
            </a:xfrm>
            <a:prstGeom prst="roundRect">
              <a:avLst>
                <a:gd name="adj" fmla="val 50000"/>
              </a:avLst>
            </a:prstGeom>
            <a:solidFill>
              <a:srgbClr val="9966FF">
                <a:alpha val="2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038906" y="2810135"/>
            <a:ext cx="3872027" cy="633094"/>
          </a:xfrm>
          <a:prstGeom prst="roundRect">
            <a:avLst>
              <a:gd name="adj" fmla="val 50000"/>
            </a:avLst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389" y="2545646"/>
            <a:ext cx="1347636" cy="573700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554814" y="2944859"/>
            <a:ext cx="2852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747" t="34896" r="19769" b="32552"/>
          <a:stretch/>
        </p:blipFill>
        <p:spPr bwMode="auto">
          <a:xfrm>
            <a:off x="5364088" y="2294433"/>
            <a:ext cx="2543250" cy="2869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7129" y="51470"/>
            <a:ext cx="2779287" cy="2616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9966FF"/>
                </a:solidFill>
              </a:rPr>
              <a:t>Почта</a:t>
            </a:r>
            <a:r>
              <a:rPr lang="ru-RU" b="1" dirty="0">
                <a:solidFill>
                  <a:srgbClr val="9966FF"/>
                </a:solidFill>
              </a:rPr>
              <a:t>: </a:t>
            </a:r>
            <a:endParaRPr lang="ru-RU" b="1" dirty="0" smtClean="0">
              <a:solidFill>
                <a:srgbClr val="9966FF"/>
              </a:solidFill>
            </a:endParaRPr>
          </a:p>
          <a:p>
            <a:r>
              <a:rPr lang="ru-RU" sz="2000" b="1" dirty="0" smtClean="0"/>
              <a:t>info@fasie.ru</a:t>
            </a:r>
            <a:endParaRPr lang="ru-RU" sz="2000" b="1" dirty="0"/>
          </a:p>
          <a:p>
            <a:endParaRPr lang="ru-RU" dirty="0"/>
          </a:p>
          <a:p>
            <a:r>
              <a:rPr lang="ru-RU" b="1" dirty="0">
                <a:solidFill>
                  <a:srgbClr val="9966FF"/>
                </a:solidFill>
              </a:rPr>
              <a:t>Телефон: </a:t>
            </a:r>
            <a:endParaRPr lang="ru-RU" b="1" dirty="0" smtClean="0">
              <a:solidFill>
                <a:srgbClr val="9966FF"/>
              </a:solidFill>
            </a:endParaRPr>
          </a:p>
          <a:p>
            <a:r>
              <a:rPr lang="ru-RU" b="1" dirty="0" smtClean="0"/>
              <a:t>+</a:t>
            </a:r>
            <a:r>
              <a:rPr lang="ru-RU" b="1" dirty="0"/>
              <a:t>7 (495) 231-19-06 </a:t>
            </a:r>
            <a:endParaRPr lang="ru-RU" b="1" dirty="0" smtClean="0"/>
          </a:p>
          <a:p>
            <a:r>
              <a:rPr lang="ru-RU" dirty="0" smtClean="0"/>
              <a:t>(</a:t>
            </a:r>
            <a:r>
              <a:rPr lang="ru-RU" dirty="0"/>
              <a:t>добавочный 124 или 142</a:t>
            </a:r>
            <a:r>
              <a:rPr lang="ru-RU" dirty="0" smtClean="0"/>
              <a:t>)</a:t>
            </a:r>
          </a:p>
          <a:p>
            <a:endParaRPr lang="en-US" dirty="0" smtClean="0"/>
          </a:p>
          <a:p>
            <a:r>
              <a:rPr lang="en-US" b="1" dirty="0" smtClean="0">
                <a:solidFill>
                  <a:srgbClr val="9966FF"/>
                </a:solidFill>
              </a:rPr>
              <a:t>Telegram:</a:t>
            </a:r>
            <a:endParaRPr lang="ru-RU" b="1" dirty="0">
              <a:solidFill>
                <a:srgbClr val="9966FF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338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596"/>
            <a:ext cx="2219523" cy="85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752019" y="247650"/>
            <a:ext cx="2019781" cy="381000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3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2161" y="195486"/>
            <a:ext cx="7948776" cy="59708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рограмме: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гранта – 1 млн рублей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выполнения проекта – 12 месяцев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Заявитель – физическое лицо (студент ВУЗа РФ)</a:t>
            </a: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 команды (при наличии) – студенты ВУЗов РФ и школьники (на безвозмездной основе)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Количество этапов – 2 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Перечисление средств гранта: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30% средств гранта после подписания Договора;</a:t>
            </a:r>
          </a:p>
          <a:p>
            <a:pPr marL="285750" indent="-285750">
              <a:buFontTx/>
              <a:buChar char="-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70% средств гранта после успешного завершения 1 этапа.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117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752018" y="294277"/>
            <a:ext cx="3171910" cy="381000"/>
          </a:xfrm>
          <a:prstGeom prst="roundRect">
            <a:avLst>
              <a:gd name="adj" fmla="val 50000"/>
            </a:avLst>
          </a:prstGeom>
          <a:solidFill>
            <a:srgbClr val="FFC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4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203457" y="293957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62160" y="272429"/>
            <a:ext cx="8274335" cy="581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Направления поддержки:</a:t>
            </a:r>
            <a:endParaRPr 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расходы, связанные с регистрацией юридического лица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 том числе взносы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уставный капитал;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заработной платы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начислений на заработную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плату;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приобретение/аренда оборудования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материалов, сырья, комплектующих, программного обеспечения, регистрация прав на созданную интеллектуальную собственность;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оплата работ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выполняемых сторонними юридическими лицами, индивидуальными предпринимателями и плательщиками налога на профессиональный доход;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прочие экономически обоснованные затраты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связанные с реализацией стартап-проекта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i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этом взносы в уставный капитал и/или на расчетный счет созданного в рамках проекта юридического лица в любой удобной форме (и затраты, осуществленные </a:t>
            </a:r>
            <a:r>
              <a:rPr lang="ru-RU" sz="1600" i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600" i="1" dirty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расчетного счета юридического лица) должны составлять от 50% до 100% от размера гранта.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37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43778" y="195486"/>
            <a:ext cx="755814" cy="648072"/>
          </a:xfrm>
          <a:prstGeom prst="roundRect">
            <a:avLst>
              <a:gd name="adj" fmla="val 50000"/>
            </a:avLst>
          </a:prstGeom>
          <a:solidFill>
            <a:srgbClr val="FFCC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5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2" name="Равнобедренный треугольник 11"/>
          <p:cNvSpPr/>
          <p:nvPr/>
        </p:nvSpPr>
        <p:spPr>
          <a:xfrm rot="5400000">
            <a:off x="351030" y="319796"/>
            <a:ext cx="434565" cy="381640"/>
          </a:xfrm>
          <a:prstGeom prst="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943704" y="119404"/>
            <a:ext cx="7948776" cy="61247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рамках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отбираются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проекты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следующим тематическим направлениям (лотам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</a:p>
          <a:p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Н1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Цифровые 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Н2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Медицина и технологии здоровьесбережения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Н3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Новые материалы и химические 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Н4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Новые приборы и интеллектуальные производственные 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Н5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Биотехнологии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Н6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Ресурсосберегающая энергетика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Н7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Креативные индустрии.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27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6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8104" y="75408"/>
            <a:ext cx="7948776" cy="63709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Новое тематическое направление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Н7. Креативные индустрии 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2000" b="1" u="sng" dirty="0">
                <a:latin typeface="Arial" panose="020B0604020202020204" pitchFamily="34" charset="0"/>
                <a:cs typeface="Arial" panose="020B0604020202020204" pitchFamily="34" charset="0"/>
              </a:rPr>
              <a:t>технологические решения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области:</a:t>
            </a:r>
          </a:p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Арт-индустрии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(изобразительного искусства, скульптуры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Архитектуры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проектирования, в том числе в </a:t>
            </a:r>
            <a:r>
              <a:rPr lang="ru-RU" sz="17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урбанистике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Дизайна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включая графический, промышленный, а также дизайн цифровых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систем;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Издательской деятельности;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Производства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кино, компьютерной графики, анимации и иной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видеопродукции;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Культурного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наследия, сохранения традиций и национальной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идентичности;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Реставрации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и создания национальных музыкальных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инструментов;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Народно-художественных 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промыслов и декоративно-прикладного 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искусства;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Гастрономии</a:t>
            </a:r>
            <a:r>
              <a:rPr lang="ru-RU" sz="1700" dirty="0">
                <a:latin typeface="Arial" panose="020B0604020202020204" pitchFamily="34" charset="0"/>
                <a:cs typeface="Arial" panose="020B0604020202020204" pitchFamily="34" charset="0"/>
              </a:rPr>
              <a:t>, «дизайна еды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» и т.д.</a:t>
            </a:r>
          </a:p>
          <a:p>
            <a:r>
              <a:rPr lang="ru-RU" sz="1700" i="1" dirty="0" smtClean="0">
                <a:solidFill>
                  <a:srgbClr val="99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Всего 18 направлений.</a:t>
            </a:r>
            <a:endParaRPr lang="ru-RU" sz="1700" i="1" dirty="0">
              <a:solidFill>
                <a:srgbClr val="99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26668" y="418699"/>
            <a:ext cx="3745332" cy="421707"/>
          </a:xfrm>
          <a:prstGeom prst="roundRect">
            <a:avLst>
              <a:gd name="adj" fmla="val 50000"/>
            </a:avLst>
          </a:prstGeom>
          <a:solidFill>
            <a:srgbClr val="9933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852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150" y="569348"/>
            <a:ext cx="8145338" cy="320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H:\ПРОЕКТЫ\2022 01 28 СтудСтартап\Заглушка и баннеры\_Tilde0011 (9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7100000">
            <a:off x="472941" y="1887562"/>
            <a:ext cx="3240585" cy="3240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7784" y="1931306"/>
            <a:ext cx="38986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Заявка в системе ФОНД-М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245445" y="582693"/>
            <a:ext cx="1522340" cy="648072"/>
          </a:xfrm>
          <a:prstGeom prst="roundRect">
            <a:avLst>
              <a:gd name="adj" fmla="val 50000"/>
            </a:avLst>
          </a:prstGeom>
          <a:solidFill>
            <a:srgbClr val="FFCC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557195" y="1429013"/>
            <a:ext cx="1069101" cy="455125"/>
          </a:xfrm>
          <a:prstGeom prst="roundRect">
            <a:avLst>
              <a:gd name="adj" fmla="val 50000"/>
            </a:avLst>
          </a:prstGeom>
          <a:solidFill>
            <a:srgbClr val="99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ПРОЕКТЫ\2022 01 28 СтудСтартап\Вся графика\Прозрачные буквы и фигуры\Призмы, фигуры\Angle_A2\Tube_Short_X3_-_Medium001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3547" y="661062"/>
            <a:ext cx="2174457" cy="21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07854"/>
            <a:ext cx="3587030" cy="912490"/>
          </a:xfrm>
          <a:prstGeom prst="roundRect">
            <a:avLst>
              <a:gd name="adj" fmla="val 50000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819150" y="1033621"/>
            <a:ext cx="1363637" cy="558320"/>
          </a:xfrm>
          <a:prstGeom prst="roundRect">
            <a:avLst>
              <a:gd name="adj" fmla="val 50000"/>
            </a:avLst>
          </a:prstGeom>
          <a:solidFill>
            <a:srgbClr val="CC339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071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60432" y="4659982"/>
            <a:ext cx="576064" cy="432048"/>
          </a:xfrm>
        </p:spPr>
        <p:txBody>
          <a:bodyPr/>
          <a:lstStyle/>
          <a:p>
            <a:fld id="{A92A03AA-6E46-4389-A822-5C399B9CE619}" type="slidenum">
              <a:rPr lang="ru-RU" sz="1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/>
              <a:t>8</a:t>
            </a:fld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4"/>
          <p:cNvSpPr txBox="1"/>
          <p:nvPr/>
        </p:nvSpPr>
        <p:spPr>
          <a:xfrm>
            <a:off x="5593086" y="6098037"/>
            <a:ext cx="2058429" cy="284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4290" tIns="34290" rIns="34290" bIns="34290" numCol="1" anchor="t">
            <a:spAutoFit/>
          </a:bodyPr>
          <a:lstStyle>
            <a:lvl1pPr algn="ctr" defTabSz="816174">
              <a:defRPr sz="1400">
                <a:solidFill>
                  <a:srgbClr val="2980B9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endParaRPr lang="ru-RU" dirty="0">
              <a:solidFill>
                <a:srgbClr val="002060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07504" y="37149"/>
            <a:ext cx="750600" cy="899876"/>
            <a:chOff x="3642" y="1127249"/>
            <a:chExt cx="1125537" cy="1349375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2" y="1127249"/>
              <a:ext cx="1125537" cy="1349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Шестиугольник 21"/>
            <p:cNvSpPr/>
            <p:nvPr/>
          </p:nvSpPr>
          <p:spPr>
            <a:xfrm rot="5400000">
              <a:off x="-42980" y="1282082"/>
              <a:ext cx="1208356" cy="1041684"/>
            </a:xfrm>
            <a:prstGeom prst="hexagon">
              <a:avLst>
                <a:gd name="adj" fmla="val 30333"/>
                <a:gd name="vf" fmla="val 115470"/>
              </a:avLst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2" name="Равнобедренный треугольник 11"/>
          <p:cNvSpPr/>
          <p:nvPr/>
        </p:nvSpPr>
        <p:spPr>
          <a:xfrm rot="5400000">
            <a:off x="343916" y="300481"/>
            <a:ext cx="434565" cy="381640"/>
          </a:xfrm>
          <a:prstGeom prst="triangl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858104" y="2522231"/>
            <a:ext cx="7948776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23728" y="286877"/>
            <a:ext cx="3745332" cy="421707"/>
          </a:xfrm>
          <a:prstGeom prst="roundRect">
            <a:avLst>
              <a:gd name="adj" fmla="val 50000"/>
            </a:avLst>
          </a:prstGeom>
          <a:solidFill>
            <a:srgbClr val="9933FF">
              <a:alpha val="3294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Разделы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6535" y="937025"/>
            <a:ext cx="7184980" cy="39703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Краткая </a:t>
            </a:r>
            <a:r>
              <a:rPr lang="ru-RU" b="1" dirty="0"/>
              <a:t>информация о </a:t>
            </a:r>
            <a:r>
              <a:rPr lang="ru-RU" b="1" dirty="0" smtClean="0"/>
              <a:t>проекте</a:t>
            </a:r>
          </a:p>
          <a:p>
            <a:pPr marL="342900" indent="-342900">
              <a:buAutoNum type="arabicPeriod"/>
            </a:pPr>
            <a:r>
              <a:rPr lang="ru-RU" b="1" dirty="0"/>
              <a:t>Информация о заявителе и участниках </a:t>
            </a:r>
            <a:r>
              <a:rPr lang="ru-RU" b="1" dirty="0" smtClean="0"/>
              <a:t>проекта</a:t>
            </a:r>
          </a:p>
          <a:p>
            <a:pPr marL="342900" indent="-342900">
              <a:buAutoNum type="arabicPeriod"/>
            </a:pPr>
            <a:r>
              <a:rPr lang="ru-RU" b="1" dirty="0"/>
              <a:t>Проект плана реализации </a:t>
            </a:r>
            <a:r>
              <a:rPr lang="ru-RU" b="1" dirty="0" smtClean="0"/>
              <a:t>работ: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Аннотация проекта;</a:t>
            </a:r>
          </a:p>
          <a:p>
            <a:pPr marL="285750" indent="-285750">
              <a:buFontTx/>
              <a:buChar char="-"/>
            </a:pPr>
            <a:r>
              <a:rPr lang="ru-RU" dirty="0"/>
              <a:t>Базовая </a:t>
            </a:r>
            <a:r>
              <a:rPr lang="ru-RU" dirty="0" smtClean="0"/>
              <a:t>бизнес-идея;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Характеристика будущего продукта или </a:t>
            </a:r>
            <a:r>
              <a:rPr lang="ru-RU" dirty="0" smtClean="0"/>
              <a:t>услуги;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Характеристика </a:t>
            </a:r>
            <a:r>
              <a:rPr lang="ru-RU" dirty="0"/>
              <a:t>проблемы, на решение которой направлен </a:t>
            </a:r>
            <a:r>
              <a:rPr lang="ru-RU" dirty="0" smtClean="0"/>
              <a:t>проект;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Характеристика </a:t>
            </a:r>
            <a:r>
              <a:rPr lang="ru-RU" dirty="0"/>
              <a:t>будущего предприятия (результат стартап-проекта</a:t>
            </a:r>
            <a:r>
              <a:rPr lang="ru-RU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План реализации </a:t>
            </a:r>
            <a:r>
              <a:rPr lang="ru-RU" dirty="0" smtClean="0"/>
              <a:t>проекта;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Финансовый </a:t>
            </a:r>
            <a:r>
              <a:rPr lang="ru-RU" dirty="0"/>
              <a:t>план реализации </a:t>
            </a:r>
            <a:r>
              <a:rPr lang="ru-RU" dirty="0" smtClean="0"/>
              <a:t>проекта;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Приложения;</a:t>
            </a:r>
          </a:p>
          <a:p>
            <a:pPr marL="285750" indent="-285750">
              <a:buFontTx/>
              <a:buChar char="-"/>
            </a:pPr>
            <a:r>
              <a:rPr lang="ru-RU" dirty="0"/>
              <a:t>Перечень планируемых работ с </a:t>
            </a:r>
            <a:r>
              <a:rPr lang="ru-RU" dirty="0" smtClean="0"/>
              <a:t>детализацией.</a:t>
            </a:r>
          </a:p>
          <a:p>
            <a:r>
              <a:rPr lang="ru-RU" b="1" dirty="0"/>
              <a:t>4. </a:t>
            </a:r>
            <a:r>
              <a:rPr lang="ru-RU" b="1" dirty="0" smtClean="0"/>
              <a:t>Бесшовная </a:t>
            </a:r>
            <a:r>
              <a:rPr lang="ru-RU" b="1" dirty="0"/>
              <a:t>поддержка проектов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90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8059" y="-682212"/>
            <a:ext cx="5282900" cy="5302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55460" y="195486"/>
            <a:ext cx="909028" cy="446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78148" y="2004888"/>
            <a:ext cx="6648450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H:\ПРОЕКТЫ\2022 01 28 СтудСтартап\Студенческий Стартап v1.1\2-Картинка-для-семи-направлений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543" y="755542"/>
            <a:ext cx="2539698" cy="253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:\ПРОЕКТЫ\2022 01 28 СтудСтартап\Заглушка и баннеры\_Tilde0011 (9)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82493" y="397867"/>
            <a:ext cx="3902075" cy="390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65685" y="2410773"/>
            <a:ext cx="36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Заявитель</a:t>
            </a:r>
          </a:p>
          <a:p>
            <a:r>
              <a:rPr lang="ru-RU" sz="28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и команда</a:t>
            </a:r>
            <a:endParaRPr lang="ru-RU" sz="28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0362" y="1491630"/>
            <a:ext cx="436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Популярные вопросы и ответы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139592" y="641914"/>
            <a:ext cx="1522340" cy="648072"/>
          </a:xfrm>
          <a:prstGeom prst="roundRect">
            <a:avLst>
              <a:gd name="adj" fmla="val 50000"/>
            </a:avLst>
          </a:prstGeom>
          <a:solidFill>
            <a:srgbClr val="FFCC00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72010" y="414351"/>
            <a:ext cx="1069101" cy="455125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:\ПРОЕКТЫ\2022 01 28 СтудСтартап\Вся графика\Прозрачные буквы и фигуры\Призмы, фигуры\Angle_A2\Tube_Short_X3_-_Medium0011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713"/>
            <a:ext cx="2174457" cy="2174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8643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8901</TotalTime>
  <Words>2209</Words>
  <Application>Microsoft Office PowerPoint</Application>
  <PresentationFormat>Экран (16:9)</PresentationFormat>
  <Paragraphs>281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и ответы на вопросы для АИРР 30 марта 2022 г.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Company>FASIE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Овчинников</dc:creator>
  <cp:lastModifiedBy>AdminULSU</cp:lastModifiedBy>
  <cp:revision>127</cp:revision>
  <cp:lastPrinted>2021-09-16T09:37:41Z</cp:lastPrinted>
  <dcterms:created xsi:type="dcterms:W3CDTF">2021-09-10T11:53:32Z</dcterms:created>
  <dcterms:modified xsi:type="dcterms:W3CDTF">2022-03-31T06:52:13Z</dcterms:modified>
</cp:coreProperties>
</file>